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8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17.xml" ContentType="application/vnd.openxmlformats-officedocument.presentationml.notesSlide+xml"/>
  <Override PartName="/ppt/ink/ink12.xml" ContentType="application/inkml+xml"/>
  <Override PartName="/ppt/notesSlides/notesSlide18.xml" ContentType="application/vnd.openxmlformats-officedocument.presentationml.notesSlide+xml"/>
  <Override PartName="/ppt/ink/ink13.xml" ContentType="application/inkml+xml"/>
  <Override PartName="/ppt/notesSlides/notesSlide19.xml" ContentType="application/vnd.openxmlformats-officedocument.presentationml.notesSlide+xml"/>
  <Override PartName="/ppt/ink/ink14.xml" ContentType="application/inkml+xml"/>
  <Override PartName="/ppt/notesSlides/notesSlide20.xml" ContentType="application/vnd.openxmlformats-officedocument.presentationml.notesSlide+xml"/>
  <Override PartName="/ppt/ink/ink15.xml" ContentType="application/inkml+xml"/>
  <Override PartName="/ppt/notesSlides/notesSlide21.xml" ContentType="application/vnd.openxmlformats-officedocument.presentationml.notesSlide+xml"/>
  <Override PartName="/ppt/ink/ink16.xml" ContentType="application/inkml+xml"/>
  <Override PartName="/ppt/notesSlides/notesSlide22.xml" ContentType="application/vnd.openxmlformats-officedocument.presentationml.notesSlide+xml"/>
  <Override PartName="/ppt/ink/ink17.xml" ContentType="application/inkml+xml"/>
  <Override PartName="/ppt/notesSlides/notesSlide23.xml" ContentType="application/vnd.openxmlformats-officedocument.presentationml.notesSlide+xml"/>
  <Override PartName="/ppt/ink/ink18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312" r:id="rId4"/>
    <p:sldId id="281" r:id="rId5"/>
    <p:sldId id="260" r:id="rId6"/>
    <p:sldId id="371" r:id="rId7"/>
    <p:sldId id="284" r:id="rId8"/>
    <p:sldId id="283" r:id="rId9"/>
    <p:sldId id="287" r:id="rId10"/>
    <p:sldId id="285" r:id="rId11"/>
    <p:sldId id="289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393" r:id="rId25"/>
    <p:sldId id="293" r:id="rId26"/>
    <p:sldId id="395" r:id="rId27"/>
    <p:sldId id="338" r:id="rId28"/>
    <p:sldId id="339" r:id="rId29"/>
    <p:sldId id="291" r:id="rId30"/>
    <p:sldId id="381" r:id="rId31"/>
    <p:sldId id="382" r:id="rId32"/>
    <p:sldId id="383" r:id="rId33"/>
    <p:sldId id="384" r:id="rId34"/>
    <p:sldId id="332" r:id="rId35"/>
    <p:sldId id="370" r:id="rId36"/>
    <p:sldId id="292" r:id="rId37"/>
    <p:sldId id="340" r:id="rId38"/>
    <p:sldId id="341" r:id="rId39"/>
    <p:sldId id="343" r:id="rId40"/>
    <p:sldId id="374" r:id="rId41"/>
    <p:sldId id="375" r:id="rId42"/>
    <p:sldId id="376" r:id="rId43"/>
    <p:sldId id="346" r:id="rId44"/>
    <p:sldId id="386" r:id="rId45"/>
    <p:sldId id="385" r:id="rId46"/>
    <p:sldId id="394" r:id="rId47"/>
    <p:sldId id="342" r:id="rId48"/>
    <p:sldId id="377" r:id="rId49"/>
    <p:sldId id="378" r:id="rId50"/>
    <p:sldId id="344" r:id="rId51"/>
    <p:sldId id="379" r:id="rId52"/>
    <p:sldId id="350" r:id="rId53"/>
    <p:sldId id="345" r:id="rId54"/>
    <p:sldId id="380" r:id="rId55"/>
    <p:sldId id="358" r:id="rId56"/>
    <p:sldId id="356" r:id="rId57"/>
    <p:sldId id="357" r:id="rId58"/>
    <p:sldId id="359" r:id="rId59"/>
    <p:sldId id="361" r:id="rId60"/>
    <p:sldId id="362" r:id="rId61"/>
    <p:sldId id="333" r:id="rId62"/>
    <p:sldId id="360" r:id="rId63"/>
    <p:sldId id="367" r:id="rId64"/>
    <p:sldId id="388" r:id="rId65"/>
    <p:sldId id="389" r:id="rId66"/>
    <p:sldId id="390" r:id="rId67"/>
    <p:sldId id="368" r:id="rId68"/>
    <p:sldId id="387" r:id="rId69"/>
    <p:sldId id="396" r:id="rId70"/>
    <p:sldId id="365" r:id="rId71"/>
    <p:sldId id="366" r:id="rId72"/>
    <p:sldId id="391" r:id="rId73"/>
    <p:sldId id="392" r:id="rId74"/>
    <p:sldId id="269" r:id="rId75"/>
    <p:sldId id="373" r:id="rId76"/>
    <p:sldId id="288" r:id="rId77"/>
    <p:sldId id="321" r:id="rId78"/>
    <p:sldId id="306" r:id="rId79"/>
    <p:sldId id="300" r:id="rId80"/>
    <p:sldId id="323" r:id="rId81"/>
    <p:sldId id="326" r:id="rId82"/>
    <p:sldId id="324" r:id="rId83"/>
    <p:sldId id="352" r:id="rId84"/>
    <p:sldId id="259" r:id="rId85"/>
    <p:sldId id="363" r:id="rId86"/>
    <p:sldId id="335" r:id="rId87"/>
    <p:sldId id="336" r:id="rId88"/>
    <p:sldId id="309" r:id="rId89"/>
    <p:sldId id="298" r:id="rId90"/>
    <p:sldId id="286" r:id="rId91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81"/>
            <p14:sldId id="260"/>
            <p14:sldId id="371"/>
            <p14:sldId id="284"/>
            <p14:sldId id="283"/>
            <p14:sldId id="287"/>
            <p14:sldId id="285"/>
            <p14:sldId id="289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393"/>
            <p14:sldId id="293"/>
            <p14:sldId id="395"/>
            <p14:sldId id="338"/>
            <p14:sldId id="339"/>
            <p14:sldId id="291"/>
            <p14:sldId id="381"/>
            <p14:sldId id="382"/>
            <p14:sldId id="383"/>
            <p14:sldId id="384"/>
            <p14:sldId id="332"/>
            <p14:sldId id="370"/>
            <p14:sldId id="292"/>
            <p14:sldId id="340"/>
            <p14:sldId id="341"/>
            <p14:sldId id="343"/>
            <p14:sldId id="374"/>
            <p14:sldId id="375"/>
            <p14:sldId id="376"/>
            <p14:sldId id="346"/>
            <p14:sldId id="386"/>
            <p14:sldId id="385"/>
            <p14:sldId id="394"/>
            <p14:sldId id="342"/>
            <p14:sldId id="377"/>
            <p14:sldId id="378"/>
            <p14:sldId id="344"/>
            <p14:sldId id="379"/>
            <p14:sldId id="350"/>
            <p14:sldId id="345"/>
            <p14:sldId id="380"/>
            <p14:sldId id="358"/>
            <p14:sldId id="356"/>
            <p14:sldId id="357"/>
            <p14:sldId id="359"/>
            <p14:sldId id="361"/>
            <p14:sldId id="362"/>
            <p14:sldId id="333"/>
            <p14:sldId id="360"/>
            <p14:sldId id="367"/>
            <p14:sldId id="388"/>
            <p14:sldId id="389"/>
            <p14:sldId id="390"/>
            <p14:sldId id="368"/>
            <p14:sldId id="387"/>
            <p14:sldId id="396"/>
            <p14:sldId id="365"/>
            <p14:sldId id="366"/>
            <p14:sldId id="391"/>
            <p14:sldId id="392"/>
          </p14:sldIdLst>
        </p14:section>
        <p14:section name="Closing Slides" id="{E80DB28E-CAD9-4B95-9FE2-9292BCFE48B7}">
          <p14:sldIdLst>
            <p14:sldId id="269"/>
            <p14:sldId id="373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52"/>
            <p14:sldId id="259"/>
            <p14:sldId id="363"/>
            <p14:sldId id="335"/>
            <p14:sldId id="336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F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8" autoAdjust="0"/>
    <p:restoredTop sz="87340" autoAdjust="0"/>
  </p:normalViewPr>
  <p:slideViewPr>
    <p:cSldViewPr snapToGrid="0" showGuides="1">
      <p:cViewPr varScale="1">
        <p:scale>
          <a:sx n="97" d="100"/>
          <a:sy n="97" d="100"/>
        </p:scale>
        <p:origin x="636" y="84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2"/>
          </a:xfrm>
          <a:prstGeom prst="rect">
            <a:avLst/>
          </a:prstGeom>
        </p:spPr>
        <p:txBody>
          <a:bodyPr vert="horz" lIns="112288" tIns="56144" rIns="112288" bIns="56144" rtlCol="0"/>
          <a:lstStyle>
            <a:lvl1pPr algn="l">
              <a:defRPr sz="15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9362"/>
          </a:xfrm>
          <a:prstGeom prst="rect">
            <a:avLst/>
          </a:prstGeom>
        </p:spPr>
        <p:txBody>
          <a:bodyPr vert="horz" lIns="112288" tIns="56144" rIns="112288" bIns="56144" rtlCol="0"/>
          <a:lstStyle>
            <a:lvl1pPr algn="r">
              <a:defRPr sz="1500"/>
            </a:lvl1pPr>
          </a:lstStyle>
          <a:p>
            <a:fld id="{1B402B64-CAC4-4D07-834F-F232921309C8}" type="datetimeFigureOut">
              <a:rPr lang="en-GB" smtClean="0"/>
              <a:t>30/11/2020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88" tIns="56144" rIns="112288" bIns="5614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vert="horz" lIns="112288" tIns="56144" rIns="112288" bIns="5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40"/>
            <a:ext cx="3169920" cy="619361"/>
          </a:xfrm>
          <a:prstGeom prst="rect">
            <a:avLst/>
          </a:prstGeom>
        </p:spPr>
        <p:txBody>
          <a:bodyPr vert="horz" lIns="112288" tIns="56144" rIns="112288" bIns="56144" rtlCol="0" anchor="b"/>
          <a:lstStyle>
            <a:lvl1pPr algn="l">
              <a:defRPr sz="15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40"/>
            <a:ext cx="3169920" cy="619361"/>
          </a:xfrm>
          <a:prstGeom prst="rect">
            <a:avLst/>
          </a:prstGeom>
        </p:spPr>
        <p:txBody>
          <a:bodyPr vert="horz" lIns="112288" tIns="56144" rIns="112288" bIns="56144" rtlCol="0" anchor="b"/>
          <a:lstStyle>
            <a:lvl1pPr algn="r">
              <a:defRPr sz="15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07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1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50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92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both types of electrospinning behave in a similar manner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the FFES data fits better a linear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behavior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of slope </a:t>
            </a:r>
            <a:r>
              <a:rPr lang="en-GB" sz="2200" i="1" dirty="0">
                <a:solidFill>
                  <a:srgbClr val="000000"/>
                </a:solidFill>
                <a:latin typeface="CMSY10"/>
              </a:rPr>
              <a:t>-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1.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As the working distance closes in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NFES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, the data points fit a shallower slope with higher </a:t>
            </a:r>
            <a:r>
              <a:rPr lang="en-GB" sz="2200" dirty="0" err="1">
                <a:solidFill>
                  <a:srgbClr val="000000"/>
                </a:solidFill>
                <a:latin typeface="PazoMath"/>
              </a:rPr>
              <a:t>P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values and lower </a:t>
            </a:r>
            <a:r>
              <a:rPr lang="en-GB" sz="2200" i="1" dirty="0">
                <a:solidFill>
                  <a:srgbClr val="000000"/>
                </a:solidFill>
                <a:latin typeface="URWPalladioL-Ital"/>
              </a:rPr>
              <a:t>Oh 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values</a:t>
            </a:r>
            <a:r>
              <a:rPr lang="en-GB" dirty="0"/>
              <a:t> 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that in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NFES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less viscous solutions have been used</a:t>
            </a: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264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s-MX" dirty="0"/>
          </a:p>
          <a:p>
            <a:endParaRPr lang="es-MX" dirty="0"/>
          </a:p>
          <a:p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PVP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and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Novolac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have one benzene ring in each repeating unit,</a:t>
            </a:r>
          </a:p>
          <a:p>
            <a:r>
              <a:rPr lang="en-GB" sz="2200" dirty="0">
                <a:solidFill>
                  <a:srgbClr val="000000"/>
                </a:solidFill>
                <a:latin typeface="URWPalladioL-Roma"/>
              </a:rPr>
              <a:t>PVA is mainly made out of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sp3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carbon</a:t>
            </a:r>
            <a:r>
              <a:rPr lang="en-GB" dirty="0"/>
              <a:t> </a:t>
            </a:r>
          </a:p>
          <a:p>
            <a:r>
              <a:rPr lang="en-GB" dirty="0"/>
              <a:t>PS is not functionalized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76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1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39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Poly(Styrene-co-Butadiene)</a:t>
            </a:r>
            <a:endParaRPr lang="en-GB" sz="2200" dirty="0">
              <a:latin typeface="Arial" panose="020B0604020202020204" pitchFamily="34" charset="0"/>
            </a:endParaRPr>
          </a:p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1-Methyl-2-Pyrrolidinone</a:t>
            </a:r>
            <a:endParaRPr lang="en-GB" sz="2200" dirty="0">
              <a:latin typeface="Arial" panose="020B0604020202020204" pitchFamily="34" charset="0"/>
            </a:endParaRPr>
          </a:p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7.74 </a:t>
            </a:r>
            <a:r>
              <a:rPr lang="en-GB" sz="22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wt</a:t>
            </a:r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%</a:t>
            </a:r>
            <a:endParaRPr lang="en-GB" sz="22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49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313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22891"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43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30/11/2020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30/11/2020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30/11/2020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30/11/2020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30/11/2020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30/11/2020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doi.org/10.1021/cr068076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doi.org/10.3390/chemosensors602001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75708-7" TargetMode="External"/><Relationship Id="rId2" Type="http://schemas.openxmlformats.org/officeDocument/2006/relationships/hyperlink" Target="https://doi.org/10.1533/9780857093516.1.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customXml" Target="../ink/ink12.xm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jpe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0.png"/><Relationship Id="rId4" Type="http://schemas.openxmlformats.org/officeDocument/2006/relationships/customXml" Target="../ink/ink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jpeg"/><Relationship Id="rId3" Type="http://schemas.openxmlformats.org/officeDocument/2006/relationships/image" Target="../media/image132.sv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jpe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20" Type="http://schemas.openxmlformats.org/officeDocument/2006/relationships/image" Target="../media/image1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sv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297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Search for High-Molecular Weight Linear polymers for the Formulation of Novel Solutions for the Fabrication of Micro-</a:t>
            </a:r>
            <a:r>
              <a:rPr lang="en-GB" sz="3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Fibers</a:t>
            </a: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by Electromechanical Spinning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3649640"/>
            <a:ext cx="9931400" cy="2992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Osamu Katagiri-Tanaka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A01212611@itesm.mx</a:t>
            </a:r>
            <a:br>
              <a:rPr lang="en-GB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Principal Advisor: 	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Héctor Alán Aguirre Soto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Co-advisor and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Director of Program:  	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Dra. Dora Iliana Medina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Medina</a:t>
            </a:r>
            <a:b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Committee Member:  	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Marc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Madou</a:t>
            </a:r>
            <a:b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Committee Member:  	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Jaime Bonilla Ríos</a:t>
            </a:r>
          </a:p>
          <a:p>
            <a:endParaRPr lang="en-GB" sz="1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02 Dec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091971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54000" y="6375897"/>
            <a:ext cx="107306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082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23147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34786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23147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49160" y="1392047"/>
            <a:ext cx="2438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73285" y="6211669"/>
            <a:ext cx="10700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Galstyan, M. Bhandari, V.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Comini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Metal Oxide Nanostructures in Food Applications: Quality Control and Packaging,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Chemosensors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6 (2018) 16.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 Kluge, J.C. Singer, B.R.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Neugirg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J.W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Neubauer, H.-W. Schmidt,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Fery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Top–down meets bottom–up: A comparison of the mechanical properties of melt electrospun and self-assembled 1,3,5-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benzenetrisamide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Polymer 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Guildf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). 53 (2012) 5754–5759.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j.polymer.2012.10.016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54000" y="2260044"/>
            <a:ext cx="55540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Physical &amp; Optical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Limitations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Two-Photon Polymerization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(TPP)</a:t>
            </a:r>
          </a:p>
          <a:p>
            <a:pPr algn="r"/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(mm per sec) &amp;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Expensive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Near-Field Electrospinning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(NFES)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1" y="3667243"/>
            <a:ext cx="76231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owever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generates waste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the spin-coating and developing steps. Also, it presents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structural limitations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14604"/>
            <a:ext cx="107306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Microchem, Su-8</a:t>
            </a:r>
            <a:r>
              <a:rPr lang="fr-FR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2000.5-2015, 2000.5, 2002, 2005, 2007, 2010, 2015. (2006) 1–5</a:t>
            </a:r>
            <a:r>
              <a:rPr lang="fr-FR" sz="8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papers3</a:t>
            </a:r>
            <a:r>
              <a:rPr lang="fr-FR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://</a:t>
            </a:r>
            <a:r>
              <a:rPr lang="fr-FR" sz="8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publication/uuid/859F51B9-0382-4DE8-88A9-267F936939A3</a:t>
            </a:r>
            <a:r>
              <a:rPr lang="fr-FR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274468"/>
            <a:ext cx="7623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imitations can be overcome with other fabrication techniques, such as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FECE9A-AFDA-4CFF-88A5-6513A58E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5983" y="2397011"/>
            <a:ext cx="3107461" cy="40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067050" y="4102933"/>
            <a:ext cx="1461171" cy="188604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14625" y="5256219"/>
            <a:ext cx="1813597" cy="20555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provided the required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+ TBF +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formulation: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TBF to increase the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533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 both needed for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smooth PEO flow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during electrospinning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as is not </a:t>
            </a: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electrospinnable</a:t>
            </a:r>
            <a:endParaRPr lang="en-GB" sz="20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is design for photolithography.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42832" y="6519446"/>
            <a:ext cx="1088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en-US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401B36-297A-4C4A-8520-F85BC05A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 Statement</a:t>
            </a:r>
            <a:endParaRPr lang="en-US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D69E3-AA5A-46B4-B89B-EF7D90F11513}"/>
              </a:ext>
            </a:extLst>
          </p:cNvPr>
          <p:cNvSpPr/>
          <p:nvPr/>
        </p:nvSpPr>
        <p:spPr>
          <a:xfrm>
            <a:off x="942833" y="5514801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interdependence between the process and solution parameters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presents a </a:t>
            </a:r>
            <a:r>
              <a:rPr lang="en-US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challenge to predict the fiber diameter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5FE95E-B07A-4116-95AE-BC8CEECBEAB2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Properties of an electrospun fiber depend on many parameters,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each parameter also depends on the polymer-solvent system.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223E9F-58DA-4323-A6FF-14E75F3643ED}"/>
              </a:ext>
            </a:extLst>
          </p:cNvPr>
          <p:cNvSpPr/>
          <p:nvPr/>
        </p:nvSpPr>
        <p:spPr>
          <a:xfrm>
            <a:off x="942974" y="6609532"/>
            <a:ext cx="107304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S.B. Gadkari, Scaling analysis for electrospinning, </a:t>
            </a:r>
            <a:r>
              <a:rPr lang="en-US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Springerplus</a:t>
            </a:r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(2014) 705. https://</a:t>
            </a:r>
            <a:r>
              <a:rPr lang="en-US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/10.1186/2193-1801-3-705.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FD4AC-525D-482C-A20D-026DE4F3BC22}"/>
              </a:ext>
            </a:extLst>
          </p:cNvPr>
          <p:cNvSpPr txBox="1">
            <a:spLocks/>
          </p:cNvSpPr>
          <p:nvPr/>
        </p:nvSpPr>
        <p:spPr>
          <a:xfrm>
            <a:off x="2100604" y="2785420"/>
            <a:ext cx="8949751" cy="197167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conductivity</a:t>
            </a:r>
          </a:p>
          <a:p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Ambient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Humidity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Temperature</a:t>
            </a: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</a:t>
            </a: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Best Results so far by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(previous work)</a:t>
            </a:r>
            <a:endParaRPr lang="en-GB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1" y="2072133"/>
            <a:ext cx="7382947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before pyrolysis of 4.966 </a:t>
            </a:r>
            <a:r>
              <a:rPr lang="el-GR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after pyrolysis of 204 nm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length of 60.5 ± 4.3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spcAft>
                <a:spcPts val="125"/>
              </a:spcAft>
            </a:pP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resistance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407 K</a:t>
            </a:r>
            <a:r>
              <a:rPr lang="el-GR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el-GR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1.727 M</a:t>
            </a:r>
            <a:r>
              <a:rPr lang="el-GR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endParaRPr lang="en-GB" sz="20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125432"/>
              </p:ext>
            </p:extLst>
          </p:nvPr>
        </p:nvGraphicFramePr>
        <p:xfrm>
          <a:off x="938252" y="4612073"/>
          <a:ext cx="7382947" cy="7924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000" b="0" kern="1200" dirty="0" err="1"/>
                        <a:t>wt</a:t>
                      </a:r>
                      <a:r>
                        <a:rPr lang="es-MX" sz="2000" b="0" kern="1200" dirty="0"/>
                        <a:t>% PEO</a:t>
                      </a:r>
                      <a:endParaRPr lang="en-GB" sz="2000" b="0" kern="1200" dirty="0"/>
                    </a:p>
                    <a:p>
                      <a:pPr algn="ctr"/>
                      <a:r>
                        <a:rPr lang="es-MX" sz="2000" b="0" kern="1200" dirty="0"/>
                        <a:t>0.25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SU-8 2002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PEO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 err="1"/>
                        <a:t>TBF</a:t>
                      </a:r>
                      <a:r>
                        <a:rPr lang="es-MX" sz="2000" b="0" kern="1200" dirty="0"/>
                        <a:t>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/>
                        <a:t>2246</a:t>
                      </a:r>
                      <a:endParaRPr lang="en-GB" sz="20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5.65</a:t>
                      </a:r>
                      <a:endParaRPr lang="en-GB" sz="20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11.32</a:t>
                      </a:r>
                      <a:endParaRPr lang="en-GB" sz="20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49040" y="6525219"/>
            <a:ext cx="10724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Implications of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yield rate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conductivity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impacted negatively as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introduces 					                   more oxygen to the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addition of oxygen modifies the carbon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353050" y="2237091"/>
            <a:ext cx="1332627" cy="1545232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3011723" y="2349183"/>
            <a:ext cx="0" cy="1411989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42833" y="6523627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325564"/>
            <a:ext cx="11242960" cy="553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General.	Formulate polymer/solvent combinations that have the greatest potential 			to replace or modify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formulation for the fabrication of 			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that may be converted to conductive 				suspended carbon nano-wires.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Specific1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Learn how the diameter of the electrospun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be controlled 		by appropriate tuning of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and solution properties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Specific2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Through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have 				comparative viscoelastic properties to those of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			and if they can be easily electrospun by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Specific3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Propose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for the 			production of 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for the fabrication 			of carbon nano-wires. 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D6DCC9-F76E-406E-939C-68BEE8B6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3753643"/>
            <a:ext cx="11242960" cy="67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1.	Learn how the diameter of the electrospun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be controlled by appropriate tuning of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and solution properties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					: 3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	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	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		: 5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Conclusions &amp; Future Work		: 3 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24" y="2100553"/>
            <a:ext cx="6846826" cy="40090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0"/>
            <a:ext cx="11239500" cy="132556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(first NFES apparatus built in 2003 by J.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al.)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5562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148080"/>
            <a:ext cx="337463" cy="717371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519446"/>
            <a:ext cx="10730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 Deng, C. Liu, 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Nanoscale.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/10.1039/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D0NR00031K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C. Chang, 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Limkrailassiri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Lin,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363866" y="1865450"/>
            <a:ext cx="35118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Thinnest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polymeric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was achieved by C. Chang et al. with ~50 nm in diameter. (PEO in water)</a:t>
            </a:r>
            <a:b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was not reported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al. recently achieved diameters as low as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 nm after pyrolysis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writing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094146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3515537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441502" y="5577095"/>
            <a:ext cx="23666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074523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2928189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2523766"/>
            <a:ext cx="1615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Fattahi2017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A84F0-E479-4A8F-B5FF-EC310E5B16C7}"/>
              </a:ext>
            </a:extLst>
          </p:cNvPr>
          <p:cNvSpPr txBox="1"/>
          <p:nvPr/>
        </p:nvSpPr>
        <p:spPr>
          <a:xfrm>
            <a:off x="942833" y="6515212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</a:t>
            </a:r>
          </a:p>
          <a:p>
            <a:r>
              <a:rPr lang="en-GB" dirty="0"/>
              <a:t>P. </a:t>
            </a:r>
            <a:r>
              <a:rPr lang="en-GB" dirty="0" err="1"/>
              <a:t>Fattahi</a:t>
            </a:r>
            <a:r>
              <a:rPr lang="en-GB" dirty="0"/>
              <a:t>, J.T. Dover, </a:t>
            </a:r>
            <a:r>
              <a:rPr lang="en-GB" dirty="0" err="1"/>
              <a:t>J.L</a:t>
            </a:r>
            <a:r>
              <a:rPr lang="en-GB" dirty="0"/>
              <a:t>. Brown, Adv. </a:t>
            </a:r>
            <a:r>
              <a:rPr lang="en-GB" dirty="0" err="1"/>
              <a:t>Healthc</a:t>
            </a:r>
            <a:r>
              <a:rPr lang="en-GB" dirty="0"/>
              <a:t>. Mater. 6 (2017) 1700456.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adhm.201700456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60" y="2995223"/>
            <a:ext cx="4284655" cy="3306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provides the data in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plots and graphs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WebPlotDigitalizer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(https://github.com/ankitrohatgi/WebPlotDigitizer):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5937810" y="6426611"/>
            <a:ext cx="5621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 vs. fiber diameter by Madou2011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9040" y="6519445"/>
            <a:ext cx="5228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17515" y="4644093"/>
            <a:ext cx="124059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675A8-AC79-4ECE-8BEB-5B75764530E4}"/>
              </a:ext>
            </a:extLst>
          </p:cNvPr>
          <p:cNvGrpSpPr/>
          <p:nvPr/>
        </p:nvGrpSpPr>
        <p:grpSpPr>
          <a:xfrm>
            <a:off x="8713332" y="2889805"/>
            <a:ext cx="3314700" cy="2209800"/>
            <a:chOff x="5123390" y="2163039"/>
            <a:chExt cx="3314700" cy="22098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DCDA2C-22F4-4A56-9C03-9749E3C15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3390" y="2163039"/>
              <a:ext cx="3314700" cy="2209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BAD1DA-AF72-44FC-88D3-1EEC874AB588}"/>
                </a:ext>
              </a:extLst>
            </p:cNvPr>
            <p:cNvSpPr txBox="1"/>
            <p:nvPr/>
          </p:nvSpPr>
          <p:spPr>
            <a:xfrm>
              <a:off x="6848741" y="2401609"/>
              <a:ext cx="13580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solidFill>
                    <a:schemeClr val="bg1">
                      <a:lumMod val="9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360.29 nm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0D224-7B3F-4B7F-BD01-0FCB2BE1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047" y="3481597"/>
            <a:ext cx="2819400" cy="254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74C1B-1888-49E6-91DE-5A412B8F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766" y="3655640"/>
            <a:ext cx="3162300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EE1D8A-4D96-48A8-8F75-466717DA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00" y="2995841"/>
            <a:ext cx="3152775" cy="25431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12032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does not mention the fiber diameter in writing but provides a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 characterization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54000" y="2531725"/>
            <a:ext cx="798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Image Analysis (with a 3.2% error in avg.):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53114" y="5088353"/>
            <a:ext cx="196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Camillo2013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3989766" y="3037795"/>
            <a:ext cx="2619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2D2F2-090C-4524-8A3F-5105C036EA52}"/>
              </a:ext>
            </a:extLst>
          </p:cNvPr>
          <p:cNvSpPr txBox="1"/>
          <p:nvPr/>
        </p:nvSpPr>
        <p:spPr>
          <a:xfrm>
            <a:off x="942833" y="6396335"/>
            <a:ext cx="1073061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..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katagirimx</a:t>
            </a:r>
            <a:r>
              <a:rPr lang="en-GB" dirty="0"/>
              <a:t>/OpenCV-image-measuring</a:t>
            </a:r>
          </a:p>
          <a:p>
            <a:r>
              <a:rPr lang="en-GB" dirty="0"/>
              <a:t>D. Di Camillo, V. Fasano, F. Ruggieri, S. Santucci, L. </a:t>
            </a:r>
            <a:r>
              <a:rPr lang="en-GB" dirty="0" err="1"/>
              <a:t>Lozzi</a:t>
            </a:r>
            <a:r>
              <a:rPr lang="en-GB" dirty="0"/>
              <a:t>, A. </a:t>
            </a:r>
            <a:r>
              <a:rPr lang="en-GB" dirty="0" err="1"/>
              <a:t>Camposeo</a:t>
            </a:r>
            <a:r>
              <a:rPr lang="en-GB" dirty="0"/>
              <a:t>, D. </a:t>
            </a:r>
            <a:r>
              <a:rPr lang="en-GB" dirty="0" err="1"/>
              <a:t>Pisignano</a:t>
            </a:r>
            <a:r>
              <a:rPr lang="en-GB" dirty="0"/>
              <a:t>, Nanoscale. 5 (2013) 11637–11642. https://</a:t>
            </a:r>
            <a:r>
              <a:rPr lang="en-GB" dirty="0" err="1"/>
              <a:t>doi.org</a:t>
            </a:r>
            <a:r>
              <a:rPr lang="en-GB" dirty="0"/>
              <a:t>/10.1039/</a:t>
            </a:r>
            <a:r>
              <a:rPr lang="en-GB" dirty="0" err="1"/>
              <a:t>C3NR03094F</a:t>
            </a:r>
            <a:r>
              <a:rPr lang="en-GB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483B5-7461-4D1E-A987-E323CDC71C22}"/>
              </a:ext>
            </a:extLst>
          </p:cNvPr>
          <p:cNvSpPr txBox="1"/>
          <p:nvPr/>
        </p:nvSpPr>
        <p:spPr>
          <a:xfrm>
            <a:off x="1324925" y="3965251"/>
            <a:ext cx="120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493.2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4A760-1DD9-41F8-8104-AF093DCFBD74}"/>
              </a:ext>
            </a:extLst>
          </p:cNvPr>
          <p:cNvSpPr txBox="1"/>
          <p:nvPr/>
        </p:nvSpPr>
        <p:spPr>
          <a:xfrm>
            <a:off x="4106819" y="4543608"/>
            <a:ext cx="120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63.21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245B86-F0D6-4A8F-855F-3475E6462D9A}"/>
              </a:ext>
            </a:extLst>
          </p:cNvPr>
          <p:cNvSpPr txBox="1"/>
          <p:nvPr/>
        </p:nvSpPr>
        <p:spPr>
          <a:xfrm>
            <a:off x="8517207" y="4166633"/>
            <a:ext cx="135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127.10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1AD81-3508-42E9-BE3F-42DB34E97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94" y="1612032"/>
            <a:ext cx="7248951" cy="5172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E96492-6B36-4B0C-8528-9A990483E9B9}"/>
              </a:ext>
            </a:extLst>
          </p:cNvPr>
          <p:cNvSpPr/>
          <p:nvPr/>
        </p:nvSpPr>
        <p:spPr>
          <a:xfrm>
            <a:off x="942833" y="1612032"/>
            <a:ext cx="402812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s-MX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</a:t>
            </a: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s-MX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 is done manually with a image processing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Pre-processing takes the binary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 detection is done with the Sobel/Canny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Measurement is to compute the pixel-to- metric proportions, using the scalebar as reference</a:t>
            </a:r>
          </a:p>
        </p:txBody>
      </p:sp>
    </p:spTree>
    <p:extLst>
      <p:ext uri="{BB962C8B-B14F-4D97-AF65-F5344CB8AC3E}">
        <p14:creationId xmlns:p14="http://schemas.microsoft.com/office/powerpoint/2010/main" val="106128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6F21A6-2C5C-4F02-B5CA-06D774EF5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66" y="1105527"/>
            <a:ext cx="3705634" cy="4519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1385839" y="3354626"/>
            <a:ext cx="50343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Zero-shear viscosity,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Flow Rate,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the main drivers of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Relevant Parameters: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E351-9FA8-450E-A026-B6E8A841DB3E}"/>
              </a:ext>
            </a:extLst>
          </p:cNvPr>
          <p:cNvSpPr txBox="1"/>
          <p:nvPr/>
        </p:nvSpPr>
        <p:spPr>
          <a:xfrm>
            <a:off x="1634323" y="1593185"/>
            <a:ext cx="4537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Matrix of Pearson linear correlation coefficients, built with Python’s seaborn package.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956032-1CEB-4BBA-95E3-79BBD1C4DDD5}"/>
              </a:ext>
            </a:extLst>
          </p:cNvPr>
          <p:cNvSpPr/>
          <p:nvPr/>
        </p:nvSpPr>
        <p:spPr>
          <a:xfrm>
            <a:off x="7448550" y="3562094"/>
            <a:ext cx="2802996" cy="3431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1D17F9-9F7D-4398-A662-56AC1DD760F8}"/>
              </a:ext>
            </a:extLst>
          </p:cNvPr>
          <p:cNvSpPr/>
          <p:nvPr/>
        </p:nvSpPr>
        <p:spPr>
          <a:xfrm>
            <a:off x="7448550" y="2183312"/>
            <a:ext cx="2802996" cy="3431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EBE601-F6DA-44C9-95E2-E72744FDBD76}"/>
              </a:ext>
            </a:extLst>
          </p:cNvPr>
          <p:cNvSpPr/>
          <p:nvPr/>
        </p:nvSpPr>
        <p:spPr>
          <a:xfrm>
            <a:off x="7448550" y="4252651"/>
            <a:ext cx="2802996" cy="3431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6A5398-2FAF-42AC-A0C7-F1741A04C2F8}"/>
              </a:ext>
            </a:extLst>
          </p:cNvPr>
          <p:cNvSpPr/>
          <p:nvPr/>
        </p:nvSpPr>
        <p:spPr>
          <a:xfrm>
            <a:off x="7448550" y="4934321"/>
            <a:ext cx="2802996" cy="3431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C4FAE74-888D-423D-975E-F7DC06F4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"/>
          <a:stretch/>
        </p:blipFill>
        <p:spPr>
          <a:xfrm>
            <a:off x="5693950" y="707345"/>
            <a:ext cx="6285714" cy="6150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858995" y="291391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1070147" y="5757444"/>
            <a:ext cx="1112469" cy="446551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1083626" y="3039666"/>
            <a:ext cx="50343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Zero-shear viscosity,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Flow Rate,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the main drivers of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Relevant Parameters: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00890-B4EC-4A04-8CF8-79EFD912B770}"/>
              </a:ext>
            </a:extLst>
          </p:cNvPr>
          <p:cNvSpPr/>
          <p:nvPr/>
        </p:nvSpPr>
        <p:spPr>
          <a:xfrm>
            <a:off x="5858994" y="3746560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D6691-9FE5-4E59-811D-75B41A982C9F}"/>
              </a:ext>
            </a:extLst>
          </p:cNvPr>
          <p:cNvSpPr/>
          <p:nvPr/>
        </p:nvSpPr>
        <p:spPr>
          <a:xfrm>
            <a:off x="5858993" y="457380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BA260-6900-4923-A1B6-C181DD9FEE4F}"/>
              </a:ext>
            </a:extLst>
          </p:cNvPr>
          <p:cNvSpPr/>
          <p:nvPr/>
        </p:nvSpPr>
        <p:spPr>
          <a:xfrm>
            <a:off x="5869509" y="125402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E351-9FA8-450E-A026-B6E8A841DB3E}"/>
              </a:ext>
            </a:extLst>
          </p:cNvPr>
          <p:cNvSpPr txBox="1"/>
          <p:nvPr/>
        </p:nvSpPr>
        <p:spPr>
          <a:xfrm>
            <a:off x="1332110" y="1278225"/>
            <a:ext cx="4537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Matrix of Pearson linear correlation coefficients, built with Python’s seaborn package.</a:t>
            </a:r>
          </a:p>
        </p:txBody>
      </p:sp>
    </p:spTree>
    <p:extLst>
      <p:ext uri="{BB962C8B-B14F-4D97-AF65-F5344CB8AC3E}">
        <p14:creationId xmlns:p14="http://schemas.microsoft.com/office/powerpoint/2010/main" val="2343886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47327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(regardless the type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process)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C99096-2EBD-42FB-B0F5-C803BC841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3" y="2444657"/>
            <a:ext cx="5621480" cy="37712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F3952A-5E20-4861-BAAB-929EA230B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3" y="2458137"/>
            <a:ext cx="5621480" cy="37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(regardless the type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process)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53CA5E-91B6-4467-A945-3D91243DC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4" y="2398079"/>
            <a:ext cx="5621480" cy="3754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7E1CD7D-C0C1-42D7-A164-A6E3DAAD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2" y="2398079"/>
            <a:ext cx="5627687" cy="37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D44EF51B-F542-4FF2-9245-066215DFF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85" y="3432944"/>
            <a:ext cx="5148704" cy="3440863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8D6C547E-FFE6-48A0-8215-EA9E9A7B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76" y="3424701"/>
            <a:ext cx="5137386" cy="343329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27437A-212E-476F-AE96-C44D2752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-2"/>
            <a:ext cx="5109127" cy="342470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0FFADBA-CBF3-4EA8-9541-5A6B9165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9" y="2650"/>
            <a:ext cx="5109128" cy="3427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402810" y="-35155"/>
            <a:ext cx="3150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polymer</a:t>
            </a:r>
          </a:p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840199" y="553857"/>
            <a:ext cx="23449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762513" y="4058247"/>
            <a:ext cx="2213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mall needle</a:t>
            </a:r>
          </a:p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6899899" y="4310353"/>
            <a:ext cx="1999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98346"/>
            <a:ext cx="48892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1.1:</a:t>
            </a:r>
          </a:p>
          <a:p>
            <a:r>
              <a:rPr lang="en-GB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 </a:t>
            </a:r>
          </a:p>
        </p:txBody>
      </p:sp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C05D9E7-9F60-4F96-965F-3BC0616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54000" y="6273224"/>
            <a:ext cx="1072440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Siddharth B. Gadkari. In: </a:t>
            </a:r>
            <a:r>
              <a:rPr lang="en-GB" dirty="0" err="1"/>
              <a:t>SpringerPlus</a:t>
            </a:r>
            <a:r>
              <a:rPr lang="en-GB" dirty="0"/>
              <a:t> 3.1 (Dec. 2014), p. 705. ISSN: 2193-1801. DOI: 10.1186/2193-1801-3-705. </a:t>
            </a:r>
          </a:p>
          <a:p>
            <a:r>
              <a:rPr lang="en-GB" dirty="0"/>
              <a:t>B. Zhang, F. Kang, J.-M. </a:t>
            </a:r>
            <a:r>
              <a:rPr lang="en-GB" dirty="0" err="1"/>
              <a:t>Tarascon</a:t>
            </a:r>
            <a:r>
              <a:rPr lang="en-GB" dirty="0"/>
              <a:t>, J.-K. Kim, Prog. Mater. (2016)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j.pmatsci.2015.08.002</a:t>
            </a:r>
            <a:r>
              <a:rPr lang="en-GB" dirty="0"/>
              <a:t>.</a:t>
            </a:r>
          </a:p>
          <a:p>
            <a:r>
              <a:rPr lang="en-GB" dirty="0"/>
              <a:t>M.E. Helgeson, </a:t>
            </a:r>
            <a:r>
              <a:rPr lang="en-GB" dirty="0" err="1"/>
              <a:t>K.N</a:t>
            </a:r>
            <a:r>
              <a:rPr lang="en-GB" dirty="0"/>
              <a:t>. </a:t>
            </a:r>
            <a:r>
              <a:rPr lang="en-GB" dirty="0" err="1"/>
              <a:t>Grammatikos</a:t>
            </a:r>
            <a:r>
              <a:rPr lang="en-GB" dirty="0"/>
              <a:t>, J.M. </a:t>
            </a:r>
            <a:r>
              <a:rPr lang="en-GB" dirty="0" err="1"/>
              <a:t>Deitzel</a:t>
            </a:r>
            <a:r>
              <a:rPr lang="en-GB" dirty="0"/>
              <a:t>, N.J. Wagner, Polymer (2008)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j.polymer.2008.04.025</a:t>
            </a:r>
            <a:r>
              <a:rPr lang="en-GB" dirty="0"/>
              <a:t>.</a:t>
            </a:r>
          </a:p>
          <a:p>
            <a:r>
              <a:rPr lang="en-GB" dirty="0"/>
              <a:t>T.D. Brown, F. Edin, N. Detta, A.D. Skelton, </a:t>
            </a:r>
            <a:r>
              <a:rPr lang="en-GB" dirty="0" err="1"/>
              <a:t>D.W</a:t>
            </a:r>
            <a:r>
              <a:rPr lang="en-GB" dirty="0"/>
              <a:t>. </a:t>
            </a:r>
            <a:r>
              <a:rPr lang="en-GB" dirty="0" err="1"/>
              <a:t>Hutmacher</a:t>
            </a:r>
            <a:r>
              <a:rPr lang="en-GB" dirty="0"/>
              <a:t>, P.D. Dalton, Mater. Sci. Eng. C. 45 (2014) 698–708.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j.msec.2014.07.034</a:t>
            </a:r>
            <a:r>
              <a:rPr lang="en-GB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993C2-914E-4691-B2EA-44DD8BF2CEEB}"/>
              </a:ext>
            </a:extLst>
          </p:cNvPr>
          <p:cNvSpPr txBox="1"/>
          <p:nvPr/>
        </p:nvSpPr>
        <p:spPr>
          <a:xfrm>
            <a:off x="942833" y="1056623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 not only depends on the process parameters, but also on the type of electrospinning process and on polymer-solvent system.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40EA7-A533-4DC7-9E12-251D2350A395}"/>
              </a:ext>
            </a:extLst>
          </p:cNvPr>
          <p:cNvSpPr txBox="1"/>
          <p:nvPr/>
        </p:nvSpPr>
        <p:spPr>
          <a:xfrm>
            <a:off x="954001" y="5213280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existing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interdependence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between the process and solution parameters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adds complexity and ambiguity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the effect of each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7E380-1D58-4B8D-9D19-2DCE147B61C7}"/>
              </a:ext>
            </a:extLst>
          </p:cNvPr>
          <p:cNvSpPr txBox="1"/>
          <p:nvPr/>
        </p:nvSpPr>
        <p:spPr>
          <a:xfrm>
            <a:off x="2041290" y="3884550"/>
            <a:ext cx="6138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while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decreasing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voltage could also be used to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average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diameter.”</a:t>
            </a:r>
          </a:p>
          <a:p>
            <a:pPr algn="ctr"/>
            <a:r>
              <a:rPr lang="en-GB" sz="2000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Brown et al.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B8B14-0BB0-4639-8B4E-52035894DB1F}"/>
              </a:ext>
            </a:extLst>
          </p:cNvPr>
          <p:cNvSpPr txBox="1"/>
          <p:nvPr/>
        </p:nvSpPr>
        <p:spPr>
          <a:xfrm>
            <a:off x="652140" y="2201877"/>
            <a:ext cx="61385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the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decreases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as the applied voltage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.”</a:t>
            </a:r>
          </a:p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et 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7CEC6-EEEF-4D16-8977-8EDA0FDAA976}"/>
              </a:ext>
            </a:extLst>
          </p:cNvPr>
          <p:cNvSpPr txBox="1"/>
          <p:nvPr/>
        </p:nvSpPr>
        <p:spPr>
          <a:xfrm>
            <a:off x="6047210" y="2567164"/>
            <a:ext cx="6138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neither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collecting distance nor the applied voltage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 influences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[…]”</a:t>
            </a:r>
          </a:p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 et al.</a:t>
            </a:r>
          </a:p>
        </p:txBody>
      </p:sp>
    </p:spTree>
    <p:extLst>
      <p:ext uri="{BB962C8B-B14F-4D97-AF65-F5344CB8AC3E}">
        <p14:creationId xmlns:p14="http://schemas.microsoft.com/office/powerpoint/2010/main" val="3883507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7A9C5-215A-4B3B-83E1-6A22FEE81F63}"/>
              </a:ext>
            </a:extLst>
          </p:cNvPr>
          <p:cNvSpPr txBox="1"/>
          <p:nvPr/>
        </p:nvSpPr>
        <p:spPr>
          <a:xfrm>
            <a:off x="942833" y="1123858"/>
            <a:ext cx="112429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and Wagner have presented an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adimensional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 to</a:t>
            </a:r>
          </a:p>
          <a:p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conservation equations of momentum, mass, electric charge and four dimensionless numbers: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8FA34-63A6-4D45-BCF0-DB2E3FCFB33A}"/>
              </a:ext>
            </a:extLst>
          </p:cNvPr>
          <p:cNvSpPr txBox="1"/>
          <p:nvPr/>
        </p:nvSpPr>
        <p:spPr>
          <a:xfrm>
            <a:off x="942832" y="5848377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gets rid of unknown or hard to measure parameters, such as the initial jet velocity.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74762-1042-4CF3-B926-A9AD5A00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605" y="4506135"/>
            <a:ext cx="3001846" cy="938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140F8E-8226-4667-BE65-1D953EE5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967" y="4475220"/>
            <a:ext cx="2940080" cy="988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8AC81-046E-495D-8A49-8738F778CE39}"/>
              </a:ext>
            </a:extLst>
          </p:cNvPr>
          <p:cNvSpPr txBox="1"/>
          <p:nvPr/>
        </p:nvSpPr>
        <p:spPr>
          <a:xfrm>
            <a:off x="954001" y="3623684"/>
            <a:ext cx="561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Correlation between the electrostatic and viscous forces: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D6559-62A1-4D94-B1CB-4E1021276851}"/>
              </a:ext>
            </a:extLst>
          </p:cNvPr>
          <p:cNvSpPr txBox="1"/>
          <p:nvPr/>
        </p:nvSpPr>
        <p:spPr>
          <a:xfrm>
            <a:off x="6575480" y="3617475"/>
            <a:ext cx="561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Ohnesorge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number (jet behaviour and capillary rupture):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6C58D2-9B8C-47A0-8012-019047536F0D}"/>
              </a:ext>
            </a:extLst>
          </p:cNvPr>
          <p:cNvGrpSpPr/>
          <p:nvPr/>
        </p:nvGrpSpPr>
        <p:grpSpPr>
          <a:xfrm>
            <a:off x="1667124" y="2377970"/>
            <a:ext cx="9794376" cy="661237"/>
            <a:chOff x="1665951" y="2333860"/>
            <a:chExt cx="9794376" cy="6612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59460D-A9EC-4F37-B3AB-52AD58AB9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" b="6025"/>
            <a:stretch/>
          </p:blipFill>
          <p:spPr>
            <a:xfrm>
              <a:off x="1665951" y="2417203"/>
              <a:ext cx="2534004" cy="5461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EF736D3-2D3D-439B-9226-671BFC57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6926" y="2385412"/>
              <a:ext cx="3181794" cy="60968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CA1B04E-93ED-4431-81F8-361104BC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5691" y="2333860"/>
              <a:ext cx="3124636" cy="619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566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3A40B0-3A61-41D8-8FB3-2914128D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025"/>
          <a:stretch/>
        </p:blipFill>
        <p:spPr>
          <a:xfrm>
            <a:off x="1615151" y="2417203"/>
            <a:ext cx="2534004" cy="546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C5FFCA-E841-4E6A-B43E-554FEDD3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26" y="2385412"/>
            <a:ext cx="3181794" cy="60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5E8D4-8E46-4D3C-95B9-CDFCF4A2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891" y="2333860"/>
            <a:ext cx="3124636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2E1843-D9B7-4F62-B4D8-EA6AF6E9F7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66" b="1"/>
          <a:stretch/>
        </p:blipFill>
        <p:spPr>
          <a:xfrm>
            <a:off x="3825914" y="3286125"/>
            <a:ext cx="4782217" cy="58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6BA2E-182D-4CDB-942B-B10EA40E3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79" y="4046760"/>
            <a:ext cx="151468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68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491DA2-2FAB-4B97-9A4E-69B483F9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35" y="1325562"/>
            <a:ext cx="7973430" cy="5309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F5B9D-7D93-474C-978A-2C492C729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630" y="2594125"/>
            <a:ext cx="4191585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C0DFD9-A387-4643-A9C6-0EEF74F14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313" y="3830320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2.	Through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have comparative viscoelastic properties to those of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and if they can be easily electrospun by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A6AECC-30EA-42C7-B42C-200F49FA8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5686" y="2154105"/>
            <a:ext cx="4597253" cy="1941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167A2-805C-4EB3-8B8E-E05600EE50CB}"/>
              </a:ext>
            </a:extLst>
          </p:cNvPr>
          <p:cNvSpPr/>
          <p:nvPr/>
        </p:nvSpPr>
        <p:spPr>
          <a:xfrm>
            <a:off x="942833" y="4220458"/>
            <a:ext cx="11242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higher </a:t>
            </a:r>
            <a:r>
              <a:rPr lang="en-GB" sz="2000" dirty="0" err="1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sp2</a:t>
            </a:r>
            <a:r>
              <a:rPr lang="en-GB" sz="20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carbon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translates into higher graphitization degree and higher electrical conductivity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0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functional groups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required for the creation of smooth and continuous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7B91A-9E59-4A50-8021-63C42441FBCF}"/>
              </a:ext>
            </a:extLst>
          </p:cNvPr>
          <p:cNvSpPr/>
          <p:nvPr/>
        </p:nvSpPr>
        <p:spPr>
          <a:xfrm>
            <a:off x="942832" y="1560454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Zhenan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Bao et al. investigated the effect of the polymer chemical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Structure of: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7CC19C-1896-40B4-85F6-FF8B3A8E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91" y="1851269"/>
            <a:ext cx="5682444" cy="4082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Conclusion1.3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474377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carbon content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relative to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50113"/>
            <a:ext cx="10724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Yousefi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Mohebbi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Falahdoost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Moghadam, S.A.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Poursamar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Hao, Sol. Energy. 188 (2019) 1111–1117.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H. Fong, D.H.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Reneker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Sci. Part B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Phys. 37 (1999) 3488–3493.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/10.1002/(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SICI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)1099-0488(19991215)37:24&lt;3488::AID-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POLB9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3.0.CO;2-M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S.-Y. Min, T.-S. Kim, B.J. Kim, H. Cho, Y.-Y. Noh, H. Yang, J.H. Cho, T.-W, Nat.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4 (2013) 1773.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/10.1038/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ncomms2785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359374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1930479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2839664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Over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605345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190373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4815061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356404"/>
            <a:ext cx="5615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increases with molecular weight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4791560"/>
            <a:ext cx="5596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general belief is that the molecular weight needs to be sufficient enough to create or induce </a:t>
            </a:r>
            <a:r>
              <a:rPr lang="en-GB" sz="20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92874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</p:cNvCxnSpPr>
          <p:nvPr/>
        </p:nvCxnSpPr>
        <p:spPr>
          <a:xfrm flipH="1">
            <a:off x="7514274" y="1352486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697154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54000" y="1253773"/>
            <a:ext cx="11242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 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GB" sz="2000" u="sng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electrospinnability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determined by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chain entanglement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chain entanglement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0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increasing </a:t>
            </a:r>
            <a:r>
              <a:rPr lang="en-GB" sz="20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 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then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critical/spinnable concentration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 be found in a 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vs. concentration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697153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84183" y="4415313"/>
            <a:ext cx="1495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</a:t>
            </a:r>
          </a:p>
          <a:p>
            <a:pPr algn="ctr"/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  <a:r>
              <a:rPr lang="en-GB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69582" y="4901096"/>
            <a:ext cx="550647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009939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519445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5338482" y="1826295"/>
            <a:ext cx="251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 ml samples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809995" y="2057127"/>
            <a:ext cx="528487" cy="44593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5338482" y="3146966"/>
            <a:ext cx="67466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salt (TBF) was added to all the samples to increase the electrical conductivity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945606" y="4213223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68B7A-06D4-489C-856D-831A5647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30" y="848464"/>
            <a:ext cx="3838665" cy="330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2D06DC-E0BE-4991-92A9-6BAC909C4E0F}"/>
              </a:ext>
            </a:extLst>
          </p:cNvPr>
          <p:cNvSpPr txBox="1"/>
          <p:nvPr/>
        </p:nvSpPr>
        <p:spPr>
          <a:xfrm>
            <a:off x="5338482" y="215438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 heating plate at 160 rpm and </a:t>
            </a:r>
            <a:r>
              <a:rPr lang="en-US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60°C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for 2 hours each.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380946"/>
            <a:ext cx="107244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Baudrit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Nanosensors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Int.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Biosens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Bioelectron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(2017) 368–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375.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949041" y="1325563"/>
            <a:ext cx="6662722" cy="4420329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1B6A80-73A3-4B9D-9036-AE55348A1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983" y="1920324"/>
            <a:ext cx="4324954" cy="3515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471F8-728C-4C53-8852-14DEAA4CE3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76" t="13149" r="79134" b="68464"/>
          <a:stretch/>
        </p:blipFill>
        <p:spPr>
          <a:xfrm>
            <a:off x="7366268" y="3448540"/>
            <a:ext cx="64831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(PS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DA4F-8294-4038-BD71-0E2E6DD1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3827679" cy="443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14D6E-6FB1-40AE-829E-5C751F08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574" y="1325563"/>
            <a:ext cx="3835491" cy="28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43586-B7DC-4860-96C8-4C5D3933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4686954" cy="407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3B958-7B46-4760-AE14-E9469485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80" y="1325563"/>
            <a:ext cx="3874548" cy="28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7EB25-E7D9-4EDD-B4C5-28A9825E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3858926" cy="328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456A0-F08E-47C7-836A-71AD210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80" y="1325563"/>
            <a:ext cx="3827679" cy="3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38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9" y="2024063"/>
                <a:ext cx="513501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Geometry: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Steel cone plate, Peltier plate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(60.0 mm diameter, 0.9979° cone angle, 23 µm truncation)</a:t>
                </a:r>
              </a:p>
              <a:p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Procedure: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Frequency sweep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20°C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, for 20 min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1/s shear rates)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9" y="2024063"/>
                <a:ext cx="5135012" cy="2862322"/>
              </a:xfrm>
              <a:prstGeom prst="rect">
                <a:avLst/>
              </a:prstGeom>
              <a:blipFill>
                <a:blip r:embed="rId2"/>
                <a:stretch>
                  <a:fillRect l="-1306" t="-1064" b="-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Instrumentation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BF7E2E-D9D7-4052-8476-4BBFDB32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2102111"/>
            <a:ext cx="4764820" cy="3422002"/>
          </a:xfrm>
          <a:prstGeom prst="rect">
            <a:avLst/>
          </a:prstGeom>
        </p:spPr>
      </p:pic>
      <p:graphicFrame>
        <p:nvGraphicFramePr>
          <p:cNvPr id="17" name="Table 31">
            <a:extLst>
              <a:ext uri="{FF2B5EF4-FFF2-40B4-BE49-F238E27FC236}">
                <a16:creationId xmlns:a16="http://schemas.microsoft.com/office/drawing/2014/main" id="{B35B35B0-2F44-4470-A0C2-6B599A0FC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79835"/>
              </p:ext>
            </p:extLst>
          </p:nvPr>
        </p:nvGraphicFramePr>
        <p:xfrm>
          <a:off x="5905500" y="1362143"/>
          <a:ext cx="6191248" cy="1402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5624">
                  <a:extLst>
                    <a:ext uri="{9D8B030D-6E8A-4147-A177-3AD203B41FA5}">
                      <a16:colId xmlns:a16="http://schemas.microsoft.com/office/drawing/2014/main" val="713821325"/>
                    </a:ext>
                  </a:extLst>
                </a:gridCol>
                <a:gridCol w="3095624">
                  <a:extLst>
                    <a:ext uri="{9D8B030D-6E8A-4147-A177-3AD203B41FA5}">
                      <a16:colId xmlns:a16="http://schemas.microsoft.com/office/drawing/2014/main" val="1534031677"/>
                    </a:ext>
                  </a:extLst>
                </a:gridCol>
              </a:tblGrid>
              <a:tr h="375564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Measured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Calculated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4356"/>
                  </a:ext>
                </a:extLst>
              </a:tr>
              <a:tr h="953356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Torque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displacement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Stress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Strain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Shear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57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3EDD32-0C61-4FC7-AA9D-09920275A1D7}"/>
                  </a:ext>
                </a:extLst>
              </p:cNvPr>
              <p:cNvSpPr txBox="1"/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𝑇𝑜𝑟𝑞𝑢𝑒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3EDD32-0C61-4FC7-AA9D-09920275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  <a:blipFill>
                <a:blip r:embed="rId3"/>
                <a:stretch>
                  <a:fillRect l="-1378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CE88BD-97F7-49E7-B5A9-994D169CA2B7}"/>
                  </a:ext>
                </a:extLst>
              </p:cNvPr>
              <p:cNvSpPr txBox="1"/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𝑆h𝑒𝑎𝑟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CE88BD-97F7-49E7-B5A9-994D169CA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D1E24-E1A7-4C08-B3D0-8D79C3FEFD6D}"/>
                  </a:ext>
                </a:extLst>
              </p:cNvPr>
              <p:cNvSpPr txBox="1"/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rad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D1E24-E1A7-4C08-B3D0-8D79C3FE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  <a:blipFill>
                <a:blip r:embed="rId5"/>
                <a:stretch>
                  <a:fillRect l="-1476" r="-394" b="-35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5EAFD5-B64D-4BE6-864B-DD232CE7B4EB}"/>
                  </a:ext>
                </a:extLst>
              </p:cNvPr>
              <p:cNvSpPr txBox="1"/>
              <p:nvPr/>
            </p:nvSpPr>
            <p:spPr>
              <a:xfrm>
                <a:off x="5905500" y="4632524"/>
                <a:ext cx="4996962" cy="177317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𝑉𝑖𝑠𝑐𝑜𝑠𝑖𝑡𝑦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𝑆h𝑒𝑎𝑟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endParaRPr lang="en-US" sz="1000" b="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𝑌𝑜𝑢𝑛</m:t>
                      </m:r>
                      <m:sSup>
                        <m:sSupPr>
                          <m:ctrlP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𝑀𝑜𝑑𝑢𝑙𝑢𝑠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5EAFD5-B64D-4BE6-864B-DD232CE7B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4632524"/>
                <a:ext cx="4996962" cy="1773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D04537E-B27B-4C8F-85A7-3B797F460891}"/>
              </a:ext>
            </a:extLst>
          </p:cNvPr>
          <p:cNvSpPr/>
          <p:nvPr/>
        </p:nvSpPr>
        <p:spPr>
          <a:xfrm>
            <a:off x="942833" y="6511759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Discovery Hybrid Rheometers – TA Instruments, (n.d.).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www.tainstruments.com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/products/rheology/discovery-hybrid-rheometers/ (accessed 18 May 2020).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Malvern Instruments Worldwide, Malvern Instruments White Paper, (2016) 1–20.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www.malvernpanalytical.com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/learn/knowledge-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/whitepapers/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WP160620BasicIntroRheology.html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0988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Geometry Selection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E7325-C949-4ACE-8E5C-A895A9B724DF}"/>
              </a:ext>
            </a:extLst>
          </p:cNvPr>
          <p:cNvSpPr/>
          <p:nvPr/>
        </p:nvSpPr>
        <p:spPr>
          <a:xfrm>
            <a:off x="942833" y="6642555"/>
            <a:ext cx="10730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Discovery Hybrid Rheometers – TA Instruments, (n.d.).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www.tainstruments.com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/products/rheology/discovery-hybrid-rheometers/ (accessed 18 May 2020).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04E05-D1BD-40D9-AC5D-0B020B92B7EC}"/>
              </a:ext>
            </a:extLst>
          </p:cNvPr>
          <p:cNvSpPr/>
          <p:nvPr/>
        </p:nvSpPr>
        <p:spPr>
          <a:xfrm>
            <a:off x="2896048" y="1676993"/>
            <a:ext cx="6635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Geometry options: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83C75-315B-46EB-BBAA-08B36519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56" r="60139" b="30765"/>
          <a:stretch/>
        </p:blipFill>
        <p:spPr>
          <a:xfrm>
            <a:off x="3059481" y="3419142"/>
            <a:ext cx="6625218" cy="2010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A760F8-2E5A-4EE7-AC07-0DD8C106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54" y="3429000"/>
            <a:ext cx="1182946" cy="19931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251683-2F62-4653-9A86-8A32E4B2FF78}"/>
              </a:ext>
            </a:extLst>
          </p:cNvPr>
          <p:cNvSpPr/>
          <p:nvPr/>
        </p:nvSpPr>
        <p:spPr>
          <a:xfrm>
            <a:off x="2841251" y="2488039"/>
            <a:ext cx="2067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Concentric Cylinders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877C4B-4AE6-468E-AF02-6160A0F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75" y="3440723"/>
            <a:ext cx="1620473" cy="19931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E1CAF6-0390-4280-916D-8AB791933260}"/>
              </a:ext>
            </a:extLst>
          </p:cNvPr>
          <p:cNvSpPr/>
          <p:nvPr/>
        </p:nvSpPr>
        <p:spPr>
          <a:xfrm>
            <a:off x="4562247" y="2488646"/>
            <a:ext cx="1975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Cone and Plate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A71071-1B29-4490-BCB7-490E62A8E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548" y="3429000"/>
            <a:ext cx="1445758" cy="19931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2B6ADA-1EE3-440E-9568-E9269B253F0A}"/>
              </a:ext>
            </a:extLst>
          </p:cNvPr>
          <p:cNvSpPr/>
          <p:nvPr/>
        </p:nvSpPr>
        <p:spPr>
          <a:xfrm>
            <a:off x="6360448" y="2541079"/>
            <a:ext cx="1523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Parallel Plate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21CF57-A1D5-4F0B-A66F-9C362BDD9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615" y="3421890"/>
            <a:ext cx="755874" cy="2007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BCFC19-4891-415D-8EF6-4E1D405C46FF}"/>
              </a:ext>
            </a:extLst>
          </p:cNvPr>
          <p:cNvSpPr/>
          <p:nvPr/>
        </p:nvSpPr>
        <p:spPr>
          <a:xfrm>
            <a:off x="7610731" y="2556608"/>
            <a:ext cx="23476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Torsion Rectangular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C08676-EB5B-4DA2-A202-74E19CAF4F79}"/>
              </a:ext>
            </a:extLst>
          </p:cNvPr>
          <p:cNvSpPr/>
          <p:nvPr/>
        </p:nvSpPr>
        <p:spPr>
          <a:xfrm>
            <a:off x="3283354" y="5439151"/>
            <a:ext cx="2477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Very Low Viscosity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C9E64F-C418-4ABF-B5EC-183CCB1DEA78}"/>
              </a:ext>
            </a:extLst>
          </p:cNvPr>
          <p:cNvSpPr/>
          <p:nvPr/>
        </p:nvSpPr>
        <p:spPr>
          <a:xfrm>
            <a:off x="8238086" y="5439151"/>
            <a:ext cx="924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Solids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A8411F-C5BC-499F-A752-E1B21A0107B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760720" y="5639206"/>
            <a:ext cx="2477366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64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Radial Migration Effect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E7325-C949-4ACE-8E5C-A895A9B724DF}"/>
              </a:ext>
            </a:extLst>
          </p:cNvPr>
          <p:cNvSpPr/>
          <p:nvPr/>
        </p:nvSpPr>
        <p:spPr>
          <a:xfrm>
            <a:off x="942833" y="6506159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 W. Connelly and J. Greener. In: Journal of Rheology 29.2 (1985), pp. 209–226. ISSN: 0148-6055. DOI: 10.1122/1.549828.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Christopher J Pipe,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Trushant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Majmudar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 Gareth H. McKinley. In: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Acta 47.5-6 (July 2008), pp. 621–642. ISSN: 0035-4511. DOI: 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s00397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- 008- 0268-1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829F3-7960-4D41-B2FB-E580271C7E71}"/>
              </a:ext>
            </a:extLst>
          </p:cNvPr>
          <p:cNvSpPr txBox="1"/>
          <p:nvPr/>
        </p:nvSpPr>
        <p:spPr>
          <a:xfrm>
            <a:off x="953999" y="969110"/>
            <a:ext cx="11222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centrifugal stresses result in the sample being thrown out of the measuring area; a phenomenon known as ’radial migration effect’.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CEBA7-8CD9-461E-A180-CEA6F42F0CF6}"/>
              </a:ext>
            </a:extLst>
          </p:cNvPr>
          <p:cNvSpPr txBox="1"/>
          <p:nvPr/>
        </p:nvSpPr>
        <p:spPr>
          <a:xfrm>
            <a:off x="942833" y="5565337"/>
            <a:ext cx="11222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’radial migration effect’ partially ejects the sample, the viscosity</a:t>
            </a:r>
            <a:b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measurements are lower than expected due to a drop in torque.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04246A-55AB-4E24-876D-B294AE0B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930" y="1800107"/>
            <a:ext cx="6028765" cy="37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91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041CDD-13DC-4B75-BDA9-F9BB5D8A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77" y="1325563"/>
            <a:ext cx="7625282" cy="50142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47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Carreau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-Yasuda Model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62776" y="3429000"/>
                <a:ext cx="3649543" cy="230832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76" y="3429000"/>
                <a:ext cx="3649543" cy="2308324"/>
              </a:xfrm>
              <a:prstGeom prst="rect">
                <a:avLst/>
              </a:prstGeom>
              <a:blipFill>
                <a:blip r:embed="rId4"/>
                <a:stretch>
                  <a:fillRect l="-1505" t="-1587" b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E5615-E629-4DAA-A939-F3EBA24A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92" y="1505227"/>
            <a:ext cx="3486637" cy="444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5FEB6-3A96-4394-AC1A-E7BAFC43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34" y="1424253"/>
            <a:ext cx="375337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2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ACFAC-066C-4DB0-9C0A-C125A6E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33" y="2095314"/>
            <a:ext cx="3086531" cy="2667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405DD-5DC6-4B80-AC48-7A78D391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49" y="1957182"/>
            <a:ext cx="3229426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Based Nanomaterials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519446"/>
            <a:ext cx="1073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2152353"/>
            <a:ext cx="55133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crystallite size, molecular arrangement, and anisotropy determine the material’s properties.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interminable collection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range from soft, conductive lubricants to very hard, low conductivity solids; and from black colour, bulks to transparent, disordered thin films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05A442E-C8E3-477E-9E31-4D042478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482948-7BDA-48D5-B7A5-8608076EF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832" y="2085267"/>
            <a:ext cx="5621481" cy="29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80C0588-2987-402B-BFB0-677EC633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80" y="1325564"/>
            <a:ext cx="7608775" cy="50034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359155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359155"/>
              </a:xfrm>
              <a:prstGeom prst="rect">
                <a:avLst/>
              </a:prstGeom>
              <a:blipFill>
                <a:blip r:embed="rId3"/>
                <a:stretch>
                  <a:fillRect l="-1669" t="-2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853526"/>
                <a:ext cx="3649543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  <m:t>8.05</m:t>
                          </m:r>
                          <m:r>
                            <a:rPr lang="en-GB" sz="20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s-MX" sz="20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0.28</m:t>
                          </m:r>
                        </m:e>
                      </m:d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853526"/>
                <a:ext cx="3649543" cy="707886"/>
              </a:xfrm>
              <a:prstGeom prst="rect">
                <a:avLst/>
              </a:prstGeom>
              <a:blipFill>
                <a:blip r:embed="rId4"/>
                <a:stretch>
                  <a:fillRect l="-1669" t="-4310"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933679" y="6642556"/>
            <a:ext cx="10739765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 err="1"/>
              <a:t>Microchem</a:t>
            </a:r>
            <a:r>
              <a:rPr lang="en-GB" dirty="0"/>
              <a:t>, </a:t>
            </a:r>
            <a:r>
              <a:rPr lang="en-GB" dirty="0" err="1"/>
              <a:t>Su</a:t>
            </a:r>
            <a:r>
              <a:rPr lang="en-GB" dirty="0"/>
              <a:t>-8 2000.5, 2002, 2005, 2007, 2010, 2015, </a:t>
            </a:r>
            <a:r>
              <a:rPr lang="en-GB" dirty="0" err="1"/>
              <a:t>Microchem</a:t>
            </a:r>
            <a:r>
              <a:rPr lang="en-GB" dirty="0"/>
              <a:t>. (2018) 1–5. </a:t>
            </a:r>
            <a:r>
              <a:rPr lang="en-GB" dirty="0" err="1"/>
              <a:t>papers3</a:t>
            </a:r>
            <a:r>
              <a:rPr lang="en-GB" dirty="0"/>
              <a:t>://publication/</a:t>
            </a:r>
            <a:r>
              <a:rPr lang="en-GB" dirty="0" err="1"/>
              <a:t>uuid</a:t>
            </a:r>
            <a:r>
              <a:rPr lang="en-GB" dirty="0"/>
              <a:t>/</a:t>
            </a:r>
            <a:r>
              <a:rPr lang="en-GB" dirty="0" err="1"/>
              <a:t>859F51B9</a:t>
            </a:r>
            <a:r>
              <a:rPr lang="en-GB" dirty="0"/>
              <a:t>-0382-</a:t>
            </a:r>
            <a:r>
              <a:rPr lang="en-GB" dirty="0" err="1"/>
              <a:t>4DE8</a:t>
            </a:r>
            <a:r>
              <a:rPr lang="en-GB" dirty="0"/>
              <a:t>-</a:t>
            </a:r>
            <a:r>
              <a:rPr lang="en-GB" dirty="0" err="1"/>
              <a:t>88A9-267F936939A3</a:t>
            </a:r>
            <a:r>
              <a:rPr lang="en-GB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93831"/>
            <a:ext cx="3649543" cy="40011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E8BCA-4C42-4F47-982C-7CF8D26BF2DA}"/>
              </a:ext>
            </a:extLst>
          </p:cNvPr>
          <p:cNvSpPr txBox="1"/>
          <p:nvPr/>
        </p:nvSpPr>
        <p:spPr>
          <a:xfrm>
            <a:off x="3506670" y="2539888"/>
            <a:ext cx="3649543" cy="70788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set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0899D-FEE8-44BA-A21C-73D8AA1715D3}"/>
              </a:ext>
            </a:extLst>
          </p:cNvPr>
          <p:cNvSpPr txBox="1"/>
          <p:nvPr/>
        </p:nvSpPr>
        <p:spPr>
          <a:xfrm>
            <a:off x="954001" y="4607594"/>
            <a:ext cx="3649543" cy="70788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set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1.09 %</m:t>
                      </m:r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blipFill>
                <a:blip r:embed="rId5"/>
                <a:stretch>
                  <a:fillRect r="-1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AFB48937-2DF3-4CC8-817B-3F53418FD3FB}"/>
              </a:ext>
            </a:extLst>
          </p:cNvPr>
          <p:cNvSpPr txBox="1">
            <a:spLocks/>
          </p:cNvSpPr>
          <p:nvPr/>
        </p:nvSpPr>
        <p:spPr>
          <a:xfrm>
            <a:off x="8721349" y="393145"/>
            <a:ext cx="19497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F210A46-2D21-4D1C-A675-70306B89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4" y="1325564"/>
            <a:ext cx="7593012" cy="4991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51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4153526"/>
                <a:ext cx="3649544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Anton-</a:t>
                </a:r>
                <a:r>
                  <a:rPr lang="en-GB" sz="20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aar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data sheet: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0.563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4153526"/>
                <a:ext cx="3649544" cy="707886"/>
              </a:xfrm>
              <a:prstGeom prst="rect">
                <a:avLst/>
              </a:prstGeom>
              <a:blipFill>
                <a:blip r:embed="rId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389258" y="2404670"/>
                <a:ext cx="3802742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 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CHL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viscosity: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0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499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258" y="2404670"/>
                <a:ext cx="3802742" cy="707886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5" y="6600569"/>
            <a:ext cx="3130989" cy="25391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wiki.anton-paar.com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/chloroform/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3444975"/>
            <a:ext cx="3649543" cy="40011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11.36 %</m:t>
                      </m:r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blipFill>
                <a:blip r:embed="rId5"/>
                <a:stretch>
                  <a:fillRect l="-13043" r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29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B9BB4B-F37E-4D64-A3FF-7253D893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2048" r="2076" b="5937"/>
          <a:stretch/>
        </p:blipFill>
        <p:spPr>
          <a:xfrm>
            <a:off x="1583094" y="390991"/>
            <a:ext cx="9945824" cy="6310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9141344" y="2900511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91851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586820" y="390991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8423634" y="2035521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586820" y="123740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9520034" y="5226496"/>
            <a:ext cx="2008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</a:t>
            </a:r>
          </a:p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1196761"/>
            <a:ext cx="3863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concentrations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596871"/>
            <a:ext cx="658993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593347" y="5974600"/>
            <a:ext cx="101555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9259176" y="6219458"/>
            <a:ext cx="12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=25 </a:t>
            </a:r>
            <a:r>
              <a:rPr lang="en-GB" sz="11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8AC547-44A4-48FC-98A7-CFA600F3BDD6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9535AF-4814-4EC5-AF80-F7A5868C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8103" y="996106"/>
            <a:ext cx="8558477" cy="56248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Conclusion2.1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BE9D7-52B6-4A04-8B7C-550D483C76DB}"/>
              </a:ext>
            </a:extLst>
          </p:cNvPr>
          <p:cNvSpPr/>
          <p:nvPr/>
        </p:nvSpPr>
        <p:spPr>
          <a:xfrm>
            <a:off x="954000" y="6519446"/>
            <a:ext cx="10719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Vu Anh Doan et al. In: Journal of Materials Science 48.5 (Mar. 2013), pp. 2046–2052. ISSN: 0022-2461. DOI: 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- 012- 6974- 1. URL: http://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link.springer.com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-012-6974-1.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Ralph H. Colby, Lewis J. Fetters, and William W.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Graessley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In: Macromolecules 20.9 (Sept. 1987), pp. 2226–2237. ISSN: 0024-9297. DOI: 10 . 1021 /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ma00175a030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059CF5-9FD7-4BD3-9F00-C5F89D9E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000" y="999865"/>
            <a:ext cx="6611721" cy="4228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68ED64-9849-4B8B-9644-343CEC4B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01533"/>
            <a:ext cx="5836722" cy="2517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64651-D8E4-41CA-91C9-5E4CE245F1E0}"/>
              </a:ext>
            </a:extLst>
          </p:cNvPr>
          <p:cNvSpPr txBox="1"/>
          <p:nvPr/>
        </p:nvSpPr>
        <p:spPr>
          <a:xfrm>
            <a:off x="7565721" y="1531941"/>
            <a:ext cx="46262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low molecular weight shall be compensated with higher concentrations to reach a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spunable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viscosity.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837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4C46149-B242-4456-8346-4A4C56824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383950" y="94129"/>
            <a:ext cx="0" cy="607282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163334" y="6264742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FBCA3-5706-4463-98A2-A35B31AE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722897" y="94129"/>
            <a:ext cx="0" cy="6296749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9502281" y="6488667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32FF26-6C91-486A-9A39-11F76783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-1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8379833" y="0"/>
            <a:ext cx="0" cy="6166952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8159217" y="6264741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6B752-92D6-461A-A4F7-FDD81D05C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99" y="0"/>
            <a:ext cx="1035104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8321386" y="94129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8100770" y="6256230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3750F86-688C-4379-B45E-3BEAD3F0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CB22D2-9F80-4183-A023-F64F2A534065}"/>
              </a:ext>
            </a:extLst>
          </p:cNvPr>
          <p:cNvCxnSpPr>
            <a:cxnSpLocks/>
          </p:cNvCxnSpPr>
          <p:nvPr/>
        </p:nvCxnSpPr>
        <p:spPr>
          <a:xfrm flipV="1">
            <a:off x="10670506" y="107576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9C45E0-D8D8-42BA-B564-AF9E8239A6A2}"/>
              </a:ext>
            </a:extLst>
          </p:cNvPr>
          <p:cNvSpPr txBox="1"/>
          <p:nvPr/>
        </p:nvSpPr>
        <p:spPr>
          <a:xfrm>
            <a:off x="10449890" y="6269677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2832" y="6150114"/>
            <a:ext cx="107306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R.B.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Heimann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S.E.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Evsvukov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Y. Koga, Carbon N. Y. 35 (1997) 1654–1658.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S0008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-6223(97)82794-7.</a:t>
            </a:r>
          </a:p>
          <a:p>
            <a:r>
              <a:rPr lang="az-Cyrl-AZ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Е.А.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Belenkov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Chelyabinsk State University, Chelyabinsk, Russia, 2003: p. 5.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Fedel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Elsevier, 2013: pp. 71–102.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Razeghi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Springer International Publishing, Cham, 2019.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Alstrup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Jensen,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Bøgelund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P. Jackson, N.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Jacobsen, R. Birkedal, P. Axel Clausen,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Thoustrup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Saber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Wallin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Birgitte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Vogel, The Danish Environmental Protection Agency, 2015.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52ECE14-7D84-4683-ABCC-DA946E1C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5040" y="365761"/>
            <a:ext cx="8905875" cy="56054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54E841-0A61-493A-80E8-F03C8071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materials</a:t>
            </a:r>
          </a:p>
        </p:txBody>
      </p:sp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0EEF96-0052-4F19-94CC-1E680A75C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7" y="0"/>
            <a:ext cx="10354507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298780-28C2-4747-92D1-0663ACABB173}"/>
              </a:ext>
            </a:extLst>
          </p:cNvPr>
          <p:cNvCxnSpPr>
            <a:cxnSpLocks/>
          </p:cNvCxnSpPr>
          <p:nvPr/>
        </p:nvCxnSpPr>
        <p:spPr>
          <a:xfrm flipV="1">
            <a:off x="9168550" y="228600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79B247-08A1-42D8-B7AF-0B82422DB10D}"/>
              </a:ext>
            </a:extLst>
          </p:cNvPr>
          <p:cNvSpPr txBox="1"/>
          <p:nvPr/>
        </p:nvSpPr>
        <p:spPr>
          <a:xfrm>
            <a:off x="8947934" y="6390701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D051CF-0740-425D-92A4-C7B8AB38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00" y="3705225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3.	Propose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for the production of 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for the fabrication of carbon nano-wires.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31280-7B19-40B1-A027-C5FB8C80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20913"/>
            <a:ext cx="3850394" cy="26490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 of experiments /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316038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 is the control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calculated critical concentration were used for each sample set.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 sample was electrospun at different applied voltages from 200 to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335" y="4066930"/>
            <a:ext cx="3067665" cy="230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D7B2A-A2EB-42F3-BFFD-275886101377}"/>
              </a:ext>
            </a:extLst>
          </p:cNvPr>
          <p:cNvSpPr txBox="1"/>
          <p:nvPr/>
        </p:nvSpPr>
        <p:spPr>
          <a:xfrm>
            <a:off x="949040" y="6642556"/>
            <a:ext cx="10724404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Domingo R Flores-</a:t>
            </a:r>
            <a:r>
              <a:rPr lang="en-GB" dirty="0" err="1"/>
              <a:t>hernandez</a:t>
            </a:r>
            <a:r>
              <a:rPr lang="en-GB" dirty="0"/>
              <a:t> et al. In: (2020). DOI: 10.3390/</a:t>
            </a:r>
            <a:r>
              <a:rPr lang="en-GB" dirty="0" err="1"/>
              <a:t>polym12061358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Fabrication: Process Parameters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1344877" y="2412908"/>
            <a:ext cx="5003047" cy="281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velocity: 10 mm/s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distance: 0.5 mm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voltage: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200V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current: 10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uA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rate: 0.04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/min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Spacing: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10um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E0D5FE-80DF-4EBB-B7E7-020086428AD0}"/>
              </a:ext>
            </a:extLst>
          </p:cNvPr>
          <p:cNvSpPr txBox="1">
            <a:spLocks/>
          </p:cNvSpPr>
          <p:nvPr/>
        </p:nvSpPr>
        <p:spPr>
          <a:xfrm>
            <a:off x="6096000" y="1325563"/>
            <a:ext cx="4456941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.25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0A48FD6-51C5-4A7A-94B3-A7F0603BB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/>
          <a:stretch/>
        </p:blipFill>
        <p:spPr bwMode="auto">
          <a:xfrm>
            <a:off x="6102470" y="1764289"/>
            <a:ext cx="1942524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5C8AD09E-5B72-462A-BDA7-57B90EA50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"/>
          <a:stretch/>
        </p:blipFill>
        <p:spPr bwMode="auto">
          <a:xfrm>
            <a:off x="6102470" y="3851539"/>
            <a:ext cx="1948994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EBD8B0-A295-423A-B562-49EE299B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94" y="1764290"/>
            <a:ext cx="2803637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646914-42EF-4ACD-8E41-B0CE7F636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464" y="3851540"/>
            <a:ext cx="2797167" cy="20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8EF0807-0271-48F5-85B1-4AB1661463EB}"/>
              </a:ext>
            </a:extLst>
          </p:cNvPr>
          <p:cNvSpPr txBox="1">
            <a:spLocks/>
          </p:cNvSpPr>
          <p:nvPr/>
        </p:nvSpPr>
        <p:spPr>
          <a:xfrm>
            <a:off x="9830395" y="3506980"/>
            <a:ext cx="1018236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184F4FA-5038-4217-AE0A-4937FE2DAAA1}"/>
              </a:ext>
            </a:extLst>
          </p:cNvPr>
          <p:cNvSpPr txBox="1">
            <a:spLocks/>
          </p:cNvSpPr>
          <p:nvPr/>
        </p:nvSpPr>
        <p:spPr>
          <a:xfrm>
            <a:off x="9830395" y="5522479"/>
            <a:ext cx="1018236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900V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AF48C4-4BFB-476A-A0FE-0BE931523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44" y="365126"/>
            <a:ext cx="4810000" cy="5918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D23182C-F2F4-4035-978C-102B03C0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24" y="1597831"/>
            <a:ext cx="4895518" cy="3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0F85CBC-4B64-4EE4-8651-D159962F1346}"/>
              </a:ext>
            </a:extLst>
          </p:cNvPr>
          <p:cNvSpPr txBox="1">
            <a:spLocks/>
          </p:cNvSpPr>
          <p:nvPr/>
        </p:nvSpPr>
        <p:spPr>
          <a:xfrm>
            <a:off x="6352662" y="5924082"/>
            <a:ext cx="1715573" cy="3591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3393534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F54937B-F126-43FE-AE5E-33DAEE509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91" y="504000"/>
            <a:ext cx="4803809" cy="586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005A0-0AF9-4D63-A101-6D8D32493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25" y="491619"/>
            <a:ext cx="4797619" cy="587476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67F4214-BB02-459A-A168-846748A7DF41}"/>
              </a:ext>
            </a:extLst>
          </p:cNvPr>
          <p:cNvSpPr txBox="1">
            <a:spLocks/>
          </p:cNvSpPr>
          <p:nvPr/>
        </p:nvSpPr>
        <p:spPr>
          <a:xfrm>
            <a:off x="6650077" y="5696419"/>
            <a:ext cx="1599843" cy="669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THF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DMF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5E6FB81-58B9-4EAF-B1EA-54AABCC53D83}"/>
              </a:ext>
            </a:extLst>
          </p:cNvPr>
          <p:cNvSpPr txBox="1">
            <a:spLocks/>
          </p:cNvSpPr>
          <p:nvPr/>
        </p:nvSpPr>
        <p:spPr>
          <a:xfrm>
            <a:off x="1180431" y="5934192"/>
            <a:ext cx="1359569" cy="432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THF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445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884A56-222D-44D5-8B40-010F15E1F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72" y="559302"/>
            <a:ext cx="4791428" cy="587476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E3AA354-6EB8-4AEB-AAF7-1F1F203F7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06" y="500493"/>
            <a:ext cx="4915238" cy="599238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E862A1-2EFA-439E-AE97-D115F3E307FD}"/>
              </a:ext>
            </a:extLst>
          </p:cNvPr>
          <p:cNvSpPr txBox="1">
            <a:spLocks/>
          </p:cNvSpPr>
          <p:nvPr/>
        </p:nvSpPr>
        <p:spPr>
          <a:xfrm>
            <a:off x="1009932" y="6035040"/>
            <a:ext cx="1733268" cy="39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CHL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9E244D-6AEC-45B1-A600-4CCE95A7EAA7}"/>
              </a:ext>
            </a:extLst>
          </p:cNvPr>
          <p:cNvSpPr txBox="1">
            <a:spLocks/>
          </p:cNvSpPr>
          <p:nvPr/>
        </p:nvSpPr>
        <p:spPr>
          <a:xfrm>
            <a:off x="6443246" y="6160014"/>
            <a:ext cx="1733268" cy="39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2889255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solutions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771698"/>
              </p:ext>
            </p:extLst>
          </p:nvPr>
        </p:nvGraphicFramePr>
        <p:xfrm>
          <a:off x="945313" y="1773238"/>
          <a:ext cx="11237999" cy="24079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8495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3086098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Critical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Poly(Styrene-co-alpha-</a:t>
                      </a:r>
                      <a:r>
                        <a:rPr lang="en-GB" sz="2000" b="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Methylstyrene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PSMS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in </a:t>
                      </a:r>
                      <a:r>
                        <a:rPr lang="en-GB" sz="2000" b="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N,N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-Dimethylformamide(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DMF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endParaRPr lang="en-GB" sz="2000" b="0" kern="12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</a:t>
                      </a:r>
                      <a:b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(and 10, 15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Poly(Styrene-co-Butadiene)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PSB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in 1-Methyl-2-Pyrrolidinone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NMP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 </a:t>
                      </a:r>
                      <a:endParaRPr lang="en-GB" sz="2000" b="0" kern="12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8.00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Development of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8FB4B13-67B7-4EE2-B488-B736C2960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39445" r="38507" b="25809"/>
          <a:stretch/>
        </p:blipFill>
        <p:spPr bwMode="auto">
          <a:xfrm rot="5400000">
            <a:off x="5807075" y="4127977"/>
            <a:ext cx="1514475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FAB93F-0127-4810-9E60-969990F6776E}"/>
              </a:ext>
            </a:extLst>
          </p:cNvPr>
          <p:cNvSpPr txBox="1">
            <a:spLocks/>
          </p:cNvSpPr>
          <p:nvPr/>
        </p:nvSpPr>
        <p:spPr>
          <a:xfrm>
            <a:off x="5466556" y="4672936"/>
            <a:ext cx="903288" cy="398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Results: Spinnable solutions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CA0E48C-878E-4B85-84B1-824908C5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"/>
          <a:stretch/>
        </p:blipFill>
        <p:spPr>
          <a:xfrm>
            <a:off x="2107980" y="1142015"/>
            <a:ext cx="8912666" cy="53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95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Results: Spinnable solutions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CA0E48C-878E-4B85-84B1-824908C5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"/>
          <a:stretch/>
        </p:blipFill>
        <p:spPr>
          <a:xfrm>
            <a:off x="2107980" y="1142015"/>
            <a:ext cx="8912666" cy="53508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2B417F-6E74-4F2A-8045-60BE1772A12E}"/>
              </a:ext>
            </a:extLst>
          </p:cNvPr>
          <p:cNvSpPr/>
          <p:nvPr/>
        </p:nvSpPr>
        <p:spPr>
          <a:xfrm>
            <a:off x="9448799" y="6222545"/>
            <a:ext cx="1447895" cy="3431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09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79AF7E-82E8-4470-A73D-23A1AE0E79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977"/>
          <a:stretch/>
        </p:blipFill>
        <p:spPr>
          <a:xfrm>
            <a:off x="2519974" y="939799"/>
            <a:ext cx="7480935" cy="49122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materials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9040" y="6273225"/>
            <a:ext cx="10724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Harry Marsh. Elsevier, Apr. 1989, p. 43. ISBN: 9780408038379. DOI: 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- 0- 04111- 4. URL: https: 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linkinghub.elsevier.com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/retrieve/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C20130041114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Pierson Hugh. Elsevier, 1994, p. 419. ISBN: 9780815513391.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0070CC2-1616-4D68-B1AA-A6119C8F59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3354" r="32099" b="93022"/>
          <a:stretch/>
        </p:blipFill>
        <p:spPr>
          <a:xfrm>
            <a:off x="5454649" y="637541"/>
            <a:ext cx="2584451" cy="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Conclusions &amp;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Helgeson’s Dimensionless analysis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0C1D5-4EC5-4283-84C9-90E689BCA8E6}"/>
              </a:ext>
            </a:extLst>
          </p:cNvPr>
          <p:cNvSpPr txBox="1"/>
          <p:nvPr/>
        </p:nvSpPr>
        <p:spPr>
          <a:xfrm>
            <a:off x="2585947" y="2328626"/>
            <a:ext cx="79741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Helgeson’s model was thought to work with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far-field electrospinning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hence the deviation of 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data from the model trend.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 an accurate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prediction, the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mechanical stresses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introduced by the moving stage shall be considered in the model </a:t>
            </a: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Process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713FC-E943-4C24-844A-B52CC577D646}"/>
              </a:ext>
            </a:extLst>
          </p:cNvPr>
          <p:cNvSpPr txBox="1"/>
          <p:nvPr/>
        </p:nvSpPr>
        <p:spPr>
          <a:xfrm>
            <a:off x="2577259" y="1690062"/>
            <a:ext cx="797410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This work verifies the electro-spinnability of four new formulations and one modification to 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solution, however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were not carbonized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into carbon structures.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Further work shall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study the pyrolysis process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the proposed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get carbon structures with good electrical conductivity.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photo-polymerization process could be introduced before pyrolysis to increase the order of the molecules and achieve carbon with higher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conductivity.</a:t>
            </a:r>
          </a:p>
        </p:txBody>
      </p:sp>
    </p:spTree>
    <p:extLst>
      <p:ext uri="{BB962C8B-B14F-4D97-AF65-F5344CB8AC3E}">
        <p14:creationId xmlns:p14="http://schemas.microsoft.com/office/powerpoint/2010/main" val="4185372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445E9-67AF-432B-A280-1D46E78AC0CB}"/>
              </a:ext>
            </a:extLst>
          </p:cNvPr>
          <p:cNvSpPr txBox="1"/>
          <p:nvPr/>
        </p:nvSpPr>
        <p:spPr>
          <a:xfrm>
            <a:off x="2433916" y="2151727"/>
            <a:ext cx="797410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viscosity-concentration plot is a helpful tool to estimate the critical spinnable concentration of a polymer-solvent system as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solutions require specific viscosities to initiate a polymer jet. However there is room for improvement as this method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 considers rheological data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endParaRPr lang="en-GB" sz="2000" dirty="0">
              <a:solidFill>
                <a:srgbClr val="E6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methods could be adopted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better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tune other process parameters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such as stage velocity, and applied voltage.</a:t>
            </a:r>
          </a:p>
        </p:txBody>
      </p:sp>
    </p:spTree>
    <p:extLst>
      <p:ext uri="{BB962C8B-B14F-4D97-AF65-F5344CB8AC3E}">
        <p14:creationId xmlns:p14="http://schemas.microsoft.com/office/powerpoint/2010/main" val="1838562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E5077A-91E6-43DF-B5AB-F22D0028BE5A}"/>
              </a:ext>
            </a:extLst>
          </p:cNvPr>
          <p:cNvGrpSpPr/>
          <p:nvPr/>
        </p:nvGrpSpPr>
        <p:grpSpPr>
          <a:xfrm>
            <a:off x="3425275" y="5697179"/>
            <a:ext cx="6278075" cy="804437"/>
            <a:chOff x="2881081" y="5519379"/>
            <a:chExt cx="6278075" cy="80443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B8BE913-127D-4859-BE04-9358E69B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97132" y="5550330"/>
              <a:ext cx="2562024" cy="74253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0DEBBB3-1572-48F9-9D30-407DC207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081" y="5519379"/>
              <a:ext cx="3070457" cy="80443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CC6F-DC48-4A83-8AEF-37136F565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8" y="4668736"/>
            <a:ext cx="812205" cy="20605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7374ED8-765C-4210-A151-77899801CFBD}"/>
              </a:ext>
            </a:extLst>
          </p:cNvPr>
          <p:cNvGrpSpPr/>
          <p:nvPr/>
        </p:nvGrpSpPr>
        <p:grpSpPr>
          <a:xfrm>
            <a:off x="966786" y="-1"/>
            <a:ext cx="11199019" cy="5377624"/>
            <a:chOff x="966786" y="-1"/>
            <a:chExt cx="11199019" cy="53776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B4644A-7C1B-4B49-BE8A-38729F970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41" t="11566" r="32980" b="36179"/>
            <a:stretch/>
          </p:blipFill>
          <p:spPr>
            <a:xfrm>
              <a:off x="966788" y="19795"/>
              <a:ext cx="1905565" cy="25050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4ADAF0-5B88-468C-941A-45046023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096" t="14688" r="24854" b="6666"/>
            <a:stretch/>
          </p:blipFill>
          <p:spPr>
            <a:xfrm>
              <a:off x="10263611" y="2322536"/>
              <a:ext cx="1902193" cy="3049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1613E7-26FA-4506-8B1F-B985ADB39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-103" b="6931"/>
            <a:stretch/>
          </p:blipFill>
          <p:spPr>
            <a:xfrm>
              <a:off x="8817789" y="2522758"/>
              <a:ext cx="1536221" cy="28497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453DB1-CA56-4A38-A994-6494CE707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842" t="18649" r="26755"/>
            <a:stretch/>
          </p:blipFill>
          <p:spPr>
            <a:xfrm>
              <a:off x="5493690" y="2377440"/>
              <a:ext cx="1888386" cy="300018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05154C-A5AC-4849-8134-3B879F1F8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9997" t="33202" r="31212" b="9824"/>
            <a:stretch/>
          </p:blipFill>
          <p:spPr>
            <a:xfrm>
              <a:off x="7274514" y="2372281"/>
              <a:ext cx="1639766" cy="300018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1A7ACB-D1EC-46D1-B6DE-D23F54C5A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9272" t="40196" r="43037" b="25938"/>
            <a:stretch/>
          </p:blipFill>
          <p:spPr>
            <a:xfrm>
              <a:off x="10103230" y="32127"/>
              <a:ext cx="2062575" cy="24919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2FC591-C887-4A6A-A380-A55FFB057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1005" t="36863" r="32680" b="16610"/>
            <a:stretch/>
          </p:blipFill>
          <p:spPr>
            <a:xfrm>
              <a:off x="8235400" y="26814"/>
              <a:ext cx="1984613" cy="249211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EB5AA4-105A-4CB1-8278-00B2577A5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0446" t="29869" r="36134" b="19759"/>
            <a:stretch/>
          </p:blipFill>
          <p:spPr>
            <a:xfrm>
              <a:off x="966786" y="2338435"/>
              <a:ext cx="1510789" cy="3036144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A6CDD7F-4395-48AA-AAAB-2A83143B2D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1" t="2325" r="4616" b="32675"/>
            <a:stretch/>
          </p:blipFill>
          <p:spPr bwMode="auto">
            <a:xfrm>
              <a:off x="6258292" y="16655"/>
              <a:ext cx="2116483" cy="2508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F9FFDC-AFFD-464C-9ABF-1370DDCF0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2084" r="18293"/>
            <a:stretch/>
          </p:blipFill>
          <p:spPr>
            <a:xfrm>
              <a:off x="4651920" y="16655"/>
              <a:ext cx="1720513" cy="2508390"/>
            </a:xfrm>
            <a:prstGeom prst="rect">
              <a:avLst/>
            </a:prstGeom>
          </p:spPr>
        </p:pic>
        <p:pic>
          <p:nvPicPr>
            <p:cNvPr id="1030" name="Picture 6" descr="Cartílago sintético. Dra. Dora Iliana Medina Medina - YouTube">
              <a:extLst>
                <a:ext uri="{FF2B5EF4-FFF2-40B4-BE49-F238E27FC236}">
                  <a16:creationId xmlns:a16="http://schemas.microsoft.com/office/drawing/2014/main" id="{BE98D911-3C46-4528-9B52-A89D200807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61" r="11500"/>
            <a:stretch/>
          </p:blipFill>
          <p:spPr bwMode="auto">
            <a:xfrm>
              <a:off x="2761010" y="-1"/>
              <a:ext cx="2009136" cy="2526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70293DD-568E-4F67-A875-0195EB394A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9" r="15600" b="31656"/>
            <a:stretch/>
          </p:blipFill>
          <p:spPr bwMode="auto">
            <a:xfrm>
              <a:off x="2382978" y="2367123"/>
              <a:ext cx="3301423" cy="300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8721E9B-BB7B-4C9E-BA29-7D19D3584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07734" y="1727030"/>
              <a:ext cx="4113157" cy="1300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F5B3BC-9432-4716-A8AC-38E784692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58" r="6682"/>
          <a:stretch/>
        </p:blipFill>
        <p:spPr>
          <a:xfrm>
            <a:off x="971550" y="0"/>
            <a:ext cx="11220450" cy="6857998"/>
          </a:xfrm>
          <a:prstGeom prst="rect">
            <a:avLst/>
          </a:prstGeom>
        </p:spPr>
      </p:pic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52F5DC-FB90-4D2E-BD62-CA90C323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91258-44C4-4D8E-981E-ADC367E6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" y="4668736"/>
            <a:ext cx="812205" cy="206059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B649E-191E-4221-88A6-FECEE2E75855}"/>
              </a:ext>
            </a:extLst>
          </p:cNvPr>
          <p:cNvSpPr txBox="1">
            <a:spLocks/>
          </p:cNvSpPr>
          <p:nvPr/>
        </p:nvSpPr>
        <p:spPr>
          <a:xfrm>
            <a:off x="9398000" y="5943600"/>
            <a:ext cx="2794000" cy="917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Osamu Katagiri-Tanaka</a:t>
            </a:r>
            <a:br>
              <a:rPr lang="en-GB" sz="1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6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A01212611@itesm.mx</a:t>
            </a:r>
            <a:endParaRPr lang="en-GB" sz="16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GB" sz="1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02 Dec 2020</a:t>
            </a:r>
          </a:p>
        </p:txBody>
      </p:sp>
    </p:spTree>
    <p:extLst>
      <p:ext uri="{BB962C8B-B14F-4D97-AF65-F5344CB8AC3E}">
        <p14:creationId xmlns:p14="http://schemas.microsoft.com/office/powerpoint/2010/main" val="2384941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21631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438810"/>
            <a:ext cx="6777048" cy="4635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-8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MicroChem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70918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76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D169B-4779-45F8-A645-3D05F0BAB6B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8590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SU-8 Waste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Physical &amp; Optical Limitations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6643786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972173" y="3552233"/>
            <a:ext cx="9457828" cy="2227410"/>
            <a:chOff x="1082566" y="3105383"/>
            <a:chExt cx="11103227" cy="31211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4C720-3188-45E0-8FD3-7857E43A9CA2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Cardenas-Benitez, C.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Eschenbaum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Mager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Korvink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Lemmer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Nanoeng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365D43-BA97-4830-BA3B-0FCFCDACDBF8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the 0.25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814E1-9D1E-4906-9371-E4B7E940CB7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92874"/>
            <a:ext cx="1073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2593975" y="2140332"/>
            <a:ext cx="7940676" cy="1600656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4162485"/>
            <a:ext cx="98750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 is used in the manufacture of semiconductors.</a:t>
            </a:r>
          </a:p>
        </p:txBody>
      </p:sp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80</a:t>
            </a:fld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6D249-7AB9-415A-B303-E87B2B0A35FB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444152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 &amp; DMF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DMF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CHL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NMP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</a:t>
            </a:fld>
            <a:endParaRPr lang="en-GB" sz="16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10BFD9C-64E4-4757-8CF4-B06DC4410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9" y="0"/>
            <a:ext cx="3350127" cy="220299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D8A5C5-3A78-458D-9423-6F52E335B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10" y="15212"/>
            <a:ext cx="3324086" cy="218587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968E0F5-368E-4AEE-A113-C7507354C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90" y="2267332"/>
            <a:ext cx="3324822" cy="218587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9A3484A-ED19-4326-9A92-598B01C91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0" y="2267331"/>
            <a:ext cx="3350868" cy="2202995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F9861AA-07AD-4ADF-B036-3DD971EB9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4" y="4594832"/>
            <a:ext cx="3350869" cy="2202996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9B10D24-68D9-4E4E-8D7D-CFEA795389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91" y="4672125"/>
            <a:ext cx="3324088" cy="21858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FA06930-CF4B-4D01-971C-5225B3E7E53C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C5908-8F3E-4FA0-9D00-37CF8E74FE9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6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84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280918"/>
            <a:ext cx="1088588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G.S. Bisht, G. Canton,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Oh, D. Dunn-Rankin, M.J.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nl2006164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CC37B9A-7CDF-45DF-930A-E6875CBFA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2" t="2123" r="1661" b="80653"/>
          <a:stretch/>
        </p:blipFill>
        <p:spPr>
          <a:xfrm>
            <a:off x="1649330" y="4560031"/>
            <a:ext cx="4676696" cy="142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A65C5-4214-4CB1-9568-036AA5995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46" y="1250837"/>
            <a:ext cx="3838665" cy="33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EF83FA-2936-4D11-82FB-87B7F2858055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CBB48-BBED-42FA-9F46-E2E839B36F1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70627D-AF2B-4FCE-9E43-5D13EDA40141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95745-9507-472E-8500-D1FC60201A3C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396334"/>
            <a:ext cx="107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949040" y="2497551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resistivity, comparison: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A7DB7-43CE-4B51-86DB-8EFA7564D5D3}"/>
              </a:ext>
            </a:extLst>
          </p:cNvPr>
          <p:cNvSpPr/>
          <p:nvPr/>
        </p:nvSpPr>
        <p:spPr>
          <a:xfrm>
            <a:off x="1723465" y="3362082"/>
            <a:ext cx="28276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highly oriented pyrolytic graphite (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HOPG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1DF00-87AC-412F-81FB-9E8871094FD7}"/>
              </a:ext>
            </a:extLst>
          </p:cNvPr>
          <p:cNvSpPr/>
          <p:nvPr/>
        </p:nvSpPr>
        <p:spPr>
          <a:xfrm>
            <a:off x="8664777" y="3546748"/>
            <a:ext cx="252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glass-like carbon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4C15F-679F-4CC3-9D40-7DBC787C32B7}"/>
              </a:ext>
            </a:extLst>
          </p:cNvPr>
          <p:cNvSpPr/>
          <p:nvPr/>
        </p:nvSpPr>
        <p:spPr>
          <a:xfrm>
            <a:off x="5414826" y="3546748"/>
            <a:ext cx="252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 Glassy carbon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CD40CB-7C84-43D1-B90F-ADB04372E7AE}"/>
              </a:ext>
            </a:extLst>
          </p:cNvPr>
          <p:cNvSpPr/>
          <p:nvPr/>
        </p:nvSpPr>
        <p:spPr>
          <a:xfrm>
            <a:off x="4749829" y="3646848"/>
            <a:ext cx="4293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C2579D-9E75-4024-89F7-214E0830F443}"/>
              </a:ext>
            </a:extLst>
          </p:cNvPr>
          <p:cNvSpPr/>
          <p:nvPr/>
        </p:nvSpPr>
        <p:spPr>
          <a:xfrm>
            <a:off x="4551101" y="3877534"/>
            <a:ext cx="826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x10</a:t>
            </a:r>
            <a:r>
              <a:rPr lang="en-GB" sz="2000" baseline="30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en-GB" sz="2000" baseline="30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5BC90-C999-4CCF-AF69-1D2F7897C244}"/>
              </a:ext>
            </a:extLst>
          </p:cNvPr>
          <p:cNvSpPr/>
          <p:nvPr/>
        </p:nvSpPr>
        <p:spPr>
          <a:xfrm>
            <a:off x="8052610" y="3632554"/>
            <a:ext cx="410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5163F1-2767-47AF-B558-BCDEB8E44C9B}"/>
              </a:ext>
            </a:extLst>
          </p:cNvPr>
          <p:cNvSpPr/>
          <p:nvPr/>
        </p:nvSpPr>
        <p:spPr>
          <a:xfrm>
            <a:off x="7976023" y="3891828"/>
            <a:ext cx="563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x4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776" y="4365384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063612" y="5438735"/>
            <a:ext cx="3399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Tokai’s recipe is a secret …</a:t>
            </a:r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90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title:</a:t>
            </a:r>
            <a:endParaRPr lang="en-GB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&lt;another point&gt;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0FFD3-FEF1-4240-AED5-C9C3964FE373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45285-2386-46BB-B27D-6BC73A77B35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21401</TotalTime>
  <Words>5712</Words>
  <Application>Microsoft Office PowerPoint</Application>
  <PresentationFormat>Widescreen</PresentationFormat>
  <Paragraphs>627</Paragraphs>
  <Slides>90</Slides>
  <Notes>30</Notes>
  <HiddenSlides>43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Microsoft YaHei UI</vt:lpstr>
      <vt:lpstr>Arial</vt:lpstr>
      <vt:lpstr>Arial Nova</vt:lpstr>
      <vt:lpstr>Arial Nova Light</vt:lpstr>
      <vt:lpstr>Calibri</vt:lpstr>
      <vt:lpstr>Cambria Math</vt:lpstr>
      <vt:lpstr>CMSY10</vt:lpstr>
      <vt:lpstr>Consolas</vt:lpstr>
      <vt:lpstr>PazoMath</vt:lpstr>
      <vt:lpstr>URWPalladioL-Ital</vt:lpstr>
      <vt:lpstr>URWPalladioL-Roma</vt:lpstr>
      <vt:lpstr>Office Theme</vt:lpstr>
      <vt:lpstr>Search for High-Molecular Weight Linear polymers for the Formulation of Novel Solutions for the Fabrication of Micro-Fibers by Electromechanical Spinning</vt:lpstr>
      <vt:lpstr>Agenda</vt:lpstr>
      <vt:lpstr>Motivation &amp; Problem Statement</vt:lpstr>
      <vt:lpstr>Glass-like Carbon NWs: Applications</vt:lpstr>
      <vt:lpstr>Carbon Based Nanomaterials (CBNs)</vt:lpstr>
      <vt:lpstr>Carbon materials</vt:lpstr>
      <vt:lpstr>Carbon materials</vt:lpstr>
      <vt:lpstr>Glass-like Carbon</vt:lpstr>
      <vt:lpstr>MicroChem’s SU-8 &amp; Tokai’s recipe</vt:lpstr>
      <vt:lpstr>MicroChem’s SU-8 &amp; Tokai’s recipe</vt:lpstr>
      <vt:lpstr>Current approaches</vt:lpstr>
      <vt:lpstr>MicroChem’s SU-8</vt:lpstr>
      <vt:lpstr>MicroChem’s SU-8</vt:lpstr>
      <vt:lpstr>Problem Statement</vt:lpstr>
      <vt:lpstr>Best Results so far by NFES (previous work)</vt:lpstr>
      <vt:lpstr>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Relevant Parameters:</vt:lpstr>
      <vt:lpstr>Relevant Parameters:</vt:lpstr>
      <vt:lpstr>Conclusion 1.2: Let’s focus on polymer concentration</vt:lpstr>
      <vt:lpstr>Conclusion 1.2: Let’s focus on polymer concentration</vt:lpstr>
      <vt:lpstr>PowerPoint Presentation</vt:lpstr>
      <vt:lpstr>Diameter Prediction of Electrospun Fibers</vt:lpstr>
      <vt:lpstr>Diameter Prediction of Electrospun Fibers</vt:lpstr>
      <vt:lpstr>Diameter Prediction of Electrospun Fibers</vt:lpstr>
      <vt:lpstr>Diameter Prediction of Electrospun Fibers</vt:lpstr>
      <vt:lpstr>Rheology Analyses</vt:lpstr>
      <vt:lpstr>Selection of Polymer-Solvent combinations</vt:lpstr>
      <vt:lpstr>Conclusion1.3: Selection of Polymer-Solvent combinations</vt:lpstr>
      <vt:lpstr>PowerPoint Presentation</vt:lpstr>
      <vt:lpstr>PowerPoint Presentation</vt:lpstr>
      <vt:lpstr>Methods: Sample Preparation (SU8-PEO)</vt:lpstr>
      <vt:lpstr>Methods: Sample Preparation (PS &amp; PSB)</vt:lpstr>
      <vt:lpstr>Methods: Sample Preparation (PSB &amp; PSMS)</vt:lpstr>
      <vt:lpstr>Methods: Sample Preparation (PVK &amp; SU8-PVK)</vt:lpstr>
      <vt:lpstr>Methods: Rheology – Frequency Sweeps</vt:lpstr>
      <vt:lpstr>Methods: Rheology – Instrumentation</vt:lpstr>
      <vt:lpstr>Methods: Rheology – Geometry Selection</vt:lpstr>
      <vt:lpstr>Methods: Rheology – Radial Migration Effect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Fabrication &amp; Characterization</vt:lpstr>
      <vt:lpstr>PowerPoint Presentation</vt:lpstr>
      <vt:lpstr>Fabrication: Process Parameters</vt:lpstr>
      <vt:lpstr>Characterization:</vt:lpstr>
      <vt:lpstr>PowerPoint Presentation</vt:lpstr>
      <vt:lpstr>PowerPoint Presentation</vt:lpstr>
      <vt:lpstr>non-spinnable solutions</vt:lpstr>
      <vt:lpstr>Results: Spinnable solutions</vt:lpstr>
      <vt:lpstr>Results: Spinnable solutions</vt:lpstr>
      <vt:lpstr>Conclusions &amp; Future Work</vt:lpstr>
      <vt:lpstr>PowerPoint Presentation</vt:lpstr>
      <vt:lpstr>PowerPoint Presentation</vt:lpstr>
      <vt:lpstr>PowerPoint Presentation</vt:lpstr>
      <vt:lpstr>PowerPoint Presentation</vt:lpstr>
      <vt:lpstr>Any Questions?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154</cp:revision>
  <cp:lastPrinted>2020-11-24T18:39:02Z</cp:lastPrinted>
  <dcterms:created xsi:type="dcterms:W3CDTF">2019-03-28T22:09:57Z</dcterms:created>
  <dcterms:modified xsi:type="dcterms:W3CDTF">2020-12-02T20:33:42Z</dcterms:modified>
</cp:coreProperties>
</file>